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57" r:id="rId5"/>
    <p:sldId id="280" r:id="rId6"/>
    <p:sldId id="260" r:id="rId7"/>
    <p:sldId id="264" r:id="rId8"/>
    <p:sldId id="261" r:id="rId9"/>
    <p:sldId id="262" r:id="rId10"/>
    <p:sldId id="263" r:id="rId11"/>
    <p:sldId id="266" r:id="rId12"/>
    <p:sldId id="267" r:id="rId13"/>
    <p:sldId id="274" r:id="rId14"/>
    <p:sldId id="271" r:id="rId15"/>
    <p:sldId id="278" r:id="rId16"/>
    <p:sldId id="272" r:id="rId17"/>
    <p:sldId id="281" r:id="rId18"/>
    <p:sldId id="273" r:id="rId19"/>
    <p:sldId id="277" r:id="rId20"/>
    <p:sldId id="284" r:id="rId21"/>
    <p:sldId id="268" r:id="rId22"/>
    <p:sldId id="283" r:id="rId23"/>
    <p:sldId id="282" r:id="rId24"/>
    <p:sldId id="269" r:id="rId25"/>
    <p:sldId id="276" r:id="rId26"/>
    <p:sldId id="279" r:id="rId27"/>
    <p:sldId id="285"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5A3FF"/>
    <a:srgbClr val="A7CBFF"/>
    <a:srgbClr val="1574FF"/>
    <a:srgbClr val="00FF00"/>
    <a:srgbClr val="0000CC"/>
    <a:srgbClr val="8E742A"/>
    <a:srgbClr val="C5A13B"/>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Светлый стиль 2 - акцент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029" autoAdjust="0"/>
    <p:restoredTop sz="86380" autoAdjust="0"/>
  </p:normalViewPr>
  <p:slideViewPr>
    <p:cSldViewPr>
      <p:cViewPr varScale="1">
        <p:scale>
          <a:sx n="69" d="100"/>
          <a:sy n="69" d="100"/>
        </p:scale>
        <p:origin x="-1314" y="-108"/>
      </p:cViewPr>
      <p:guideLst>
        <p:guide orient="horz" pos="2160"/>
        <p:guide pos="2880"/>
      </p:guideLst>
    </p:cSldViewPr>
  </p:slideViewPr>
  <p:outlineViewPr>
    <p:cViewPr>
      <p:scale>
        <a:sx n="33" d="100"/>
        <a:sy n="33" d="100"/>
      </p:scale>
      <p:origin x="0" y="378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ED2A738D-C325-49A6-B8F2-5D7FF2EF1942}" type="datetimeFigureOut">
              <a:rPr lang="ru-RU" smtClean="0"/>
              <a:pPr/>
              <a:t>10.10.2012</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5299AA07-2C00-46CC-905F-B31CF8A0B6DB}"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D2A738D-C325-49A6-B8F2-5D7FF2EF1942}" type="datetimeFigureOut">
              <a:rPr lang="ru-RU" smtClean="0"/>
              <a:pPr/>
              <a:t>10.10.2012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99AA07-2C00-46CC-905F-B31CF8A0B6D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D2A738D-C325-49A6-B8F2-5D7FF2EF1942}" type="datetimeFigureOut">
              <a:rPr lang="ru-RU" smtClean="0"/>
              <a:pPr/>
              <a:t>10.10.2012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99AA07-2C00-46CC-905F-B31CF8A0B6D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ED2A738D-C325-49A6-B8F2-5D7FF2EF1942}" type="datetimeFigureOut">
              <a:rPr lang="ru-RU" smtClean="0"/>
              <a:pPr/>
              <a:t>10.10.2012</a:t>
            </a:fld>
            <a:endParaRPr lang="ru-RU"/>
          </a:p>
        </p:txBody>
      </p:sp>
      <p:sp>
        <p:nvSpPr>
          <p:cNvPr id="9" name="Номер слайда 8"/>
          <p:cNvSpPr>
            <a:spLocks noGrp="1"/>
          </p:cNvSpPr>
          <p:nvPr>
            <p:ph type="sldNum" sz="quarter" idx="15"/>
          </p:nvPr>
        </p:nvSpPr>
        <p:spPr/>
        <p:txBody>
          <a:bodyPr rtlCol="0"/>
          <a:lstStyle/>
          <a:p>
            <a:fld id="{5299AA07-2C00-46CC-905F-B31CF8A0B6DB}"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ED2A738D-C325-49A6-B8F2-5D7FF2EF1942}" type="datetimeFigureOut">
              <a:rPr lang="ru-RU" smtClean="0"/>
              <a:pPr/>
              <a:t>10.10.2012</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5299AA07-2C00-46CC-905F-B31CF8A0B6DB}"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ED2A738D-C325-49A6-B8F2-5D7FF2EF1942}" type="datetimeFigureOut">
              <a:rPr lang="ru-RU" smtClean="0"/>
              <a:pPr/>
              <a:t>10.10.2012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299AA07-2C00-46CC-905F-B31CF8A0B6DB}"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ED2A738D-C325-49A6-B8F2-5D7FF2EF1942}" type="datetimeFigureOut">
              <a:rPr lang="ru-RU" smtClean="0"/>
              <a:pPr/>
              <a:t>10.10.2012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299AA07-2C00-46CC-905F-B31CF8A0B6DB}"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ED2A738D-C325-49A6-B8F2-5D7FF2EF1942}" type="datetimeFigureOut">
              <a:rPr lang="ru-RU" smtClean="0"/>
              <a:pPr/>
              <a:t>10.10.2012</a:t>
            </a:fld>
            <a:endParaRPr lang="ru-RU"/>
          </a:p>
        </p:txBody>
      </p:sp>
      <p:sp>
        <p:nvSpPr>
          <p:cNvPr id="7" name="Номер слайда 6"/>
          <p:cNvSpPr>
            <a:spLocks noGrp="1"/>
          </p:cNvSpPr>
          <p:nvPr>
            <p:ph type="sldNum" sz="quarter" idx="11"/>
          </p:nvPr>
        </p:nvSpPr>
        <p:spPr/>
        <p:txBody>
          <a:bodyPr rtlCol="0"/>
          <a:lstStyle/>
          <a:p>
            <a:fld id="{5299AA07-2C00-46CC-905F-B31CF8A0B6DB}"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D2A738D-C325-49A6-B8F2-5D7FF2EF1942}" type="datetimeFigureOut">
              <a:rPr lang="ru-RU" smtClean="0"/>
              <a:pPr/>
              <a:t>10.10.2012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299AA07-2C00-46CC-905F-B31CF8A0B6D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ED2A738D-C325-49A6-B8F2-5D7FF2EF1942}" type="datetimeFigureOut">
              <a:rPr lang="ru-RU" smtClean="0"/>
              <a:pPr/>
              <a:t>10.10.2012</a:t>
            </a:fld>
            <a:endParaRPr lang="ru-RU"/>
          </a:p>
        </p:txBody>
      </p:sp>
      <p:sp>
        <p:nvSpPr>
          <p:cNvPr id="22" name="Номер слайда 21"/>
          <p:cNvSpPr>
            <a:spLocks noGrp="1"/>
          </p:cNvSpPr>
          <p:nvPr>
            <p:ph type="sldNum" sz="quarter" idx="15"/>
          </p:nvPr>
        </p:nvSpPr>
        <p:spPr/>
        <p:txBody>
          <a:bodyPr rtlCol="0"/>
          <a:lstStyle/>
          <a:p>
            <a:fld id="{5299AA07-2C00-46CC-905F-B31CF8A0B6DB}"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ED2A738D-C325-49A6-B8F2-5D7FF2EF1942}" type="datetimeFigureOut">
              <a:rPr lang="ru-RU" smtClean="0"/>
              <a:pPr/>
              <a:t>10.10.2012</a:t>
            </a:fld>
            <a:endParaRPr lang="ru-RU"/>
          </a:p>
        </p:txBody>
      </p:sp>
      <p:sp>
        <p:nvSpPr>
          <p:cNvPr id="18" name="Номер слайда 17"/>
          <p:cNvSpPr>
            <a:spLocks noGrp="1"/>
          </p:cNvSpPr>
          <p:nvPr>
            <p:ph type="sldNum" sz="quarter" idx="11"/>
          </p:nvPr>
        </p:nvSpPr>
        <p:spPr/>
        <p:txBody>
          <a:bodyPr rtlCol="0"/>
          <a:lstStyle/>
          <a:p>
            <a:fld id="{5299AA07-2C00-46CC-905F-B31CF8A0B6DB}"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ED2A738D-C325-49A6-B8F2-5D7FF2EF1942}" type="datetimeFigureOut">
              <a:rPr lang="ru-RU" smtClean="0"/>
              <a:pPr/>
              <a:t>10.10.2012</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5299AA07-2C00-46CC-905F-B31CF8A0B6D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47.jpeg"/></Relationships>
</file>

<file path=ppt/slides/_rels/slide2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4.xml"/><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85852" y="1214422"/>
            <a:ext cx="6529390" cy="1928826"/>
          </a:xfrm>
        </p:spPr>
        <p:txBody>
          <a:bodyPr>
            <a:normAutofit/>
          </a:bodyPr>
          <a:lstStyle/>
          <a:p>
            <a:pPr algn="ctr"/>
            <a:r>
              <a:rPr lang="ru-RU" sz="6000" cap="none"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1574FF"/>
                </a:solidFill>
                <a:effectLst>
                  <a:outerShdw blurRad="50800" dist="40000" dir="5400000" algn="tl" rotWithShape="0">
                    <a:srgbClr val="000000">
                      <a:shade val="5000"/>
                      <a:satMod val="120000"/>
                      <a:alpha val="33000"/>
                    </a:srgbClr>
                  </a:outerShdw>
                </a:effectLst>
                <a:latin typeface="Comic Sans MS" pitchFamily="66" charset="0"/>
              </a:rPr>
              <a:t>Молочная река</a:t>
            </a:r>
            <a:endParaRPr lang="ru-RU" sz="6000" cap="none" dirty="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1574FF"/>
              </a:solidFill>
              <a:effectLst>
                <a:outerShdw blurRad="50800" dist="40000" dir="5400000" algn="tl" rotWithShape="0">
                  <a:srgbClr val="000000">
                    <a:shade val="5000"/>
                    <a:satMod val="120000"/>
                    <a:alpha val="33000"/>
                  </a:srgbClr>
                </a:outerShdw>
              </a:effectLst>
              <a:latin typeface="Comic Sans MS" pitchFamily="66" charset="0"/>
            </a:endParaRPr>
          </a:p>
        </p:txBody>
      </p:sp>
      <p:sp>
        <p:nvSpPr>
          <p:cNvPr id="3" name="Подзаголовок 2"/>
          <p:cNvSpPr>
            <a:spLocks noGrp="1"/>
          </p:cNvSpPr>
          <p:nvPr>
            <p:ph type="subTitle" idx="1"/>
          </p:nvPr>
        </p:nvSpPr>
        <p:spPr>
          <a:xfrm>
            <a:off x="2000200" y="4071942"/>
            <a:ext cx="7143800" cy="2143140"/>
          </a:xfrm>
        </p:spPr>
        <p:txBody>
          <a:bodyPr>
            <a:noAutofit/>
          </a:bodyPr>
          <a:lstStyle/>
          <a:p>
            <a:r>
              <a:rPr lang="ru-RU" dirty="0" smtClean="0">
                <a:solidFill>
                  <a:srgbClr val="002060"/>
                </a:solidFill>
              </a:rPr>
              <a:t>                                       Подготовили: учащиеся </a:t>
            </a:r>
            <a:r>
              <a:rPr lang="ru-RU" dirty="0" smtClean="0">
                <a:solidFill>
                  <a:srgbClr val="002060"/>
                </a:solidFill>
              </a:rPr>
              <a:t>8 </a:t>
            </a:r>
            <a:r>
              <a:rPr lang="ru-RU" dirty="0" smtClean="0">
                <a:solidFill>
                  <a:srgbClr val="002060"/>
                </a:solidFill>
              </a:rPr>
              <a:t>класса </a:t>
            </a:r>
          </a:p>
          <a:p>
            <a:r>
              <a:rPr lang="ru-RU" dirty="0" smtClean="0">
                <a:solidFill>
                  <a:srgbClr val="002060"/>
                </a:solidFill>
              </a:rPr>
              <a:t>                                                                   </a:t>
            </a:r>
            <a:r>
              <a:rPr lang="ru-RU" dirty="0" err="1" smtClean="0">
                <a:solidFill>
                  <a:srgbClr val="002060"/>
                </a:solidFill>
              </a:rPr>
              <a:t>Лузанова</a:t>
            </a:r>
            <a:r>
              <a:rPr lang="ru-RU" dirty="0" smtClean="0">
                <a:solidFill>
                  <a:srgbClr val="002060"/>
                </a:solidFill>
              </a:rPr>
              <a:t> Оксана </a:t>
            </a:r>
          </a:p>
          <a:p>
            <a:r>
              <a:rPr lang="ru-RU" dirty="0" smtClean="0">
                <a:solidFill>
                  <a:srgbClr val="002060"/>
                </a:solidFill>
              </a:rPr>
              <a:t>                                                                   </a:t>
            </a:r>
            <a:r>
              <a:rPr lang="ru-RU" dirty="0" err="1" smtClean="0">
                <a:solidFill>
                  <a:srgbClr val="002060"/>
                </a:solidFill>
              </a:rPr>
              <a:t>Бессингер</a:t>
            </a:r>
            <a:r>
              <a:rPr lang="ru-RU" dirty="0" smtClean="0">
                <a:solidFill>
                  <a:srgbClr val="002060"/>
                </a:solidFill>
              </a:rPr>
              <a:t> Юлия </a:t>
            </a:r>
          </a:p>
          <a:p>
            <a:r>
              <a:rPr lang="ru-RU" dirty="0" smtClean="0">
                <a:solidFill>
                  <a:srgbClr val="002060"/>
                </a:solidFill>
              </a:rPr>
              <a:t>                                      Руководитель: </a:t>
            </a:r>
          </a:p>
          <a:p>
            <a:r>
              <a:rPr lang="ru-RU" dirty="0" smtClean="0">
                <a:solidFill>
                  <a:srgbClr val="002060"/>
                </a:solidFill>
              </a:rPr>
              <a:t>                                       учитель химии и экологии</a:t>
            </a:r>
          </a:p>
          <a:p>
            <a:r>
              <a:rPr lang="ru-RU" dirty="0" smtClean="0">
                <a:solidFill>
                  <a:srgbClr val="002060"/>
                </a:solidFill>
              </a:rPr>
              <a:t>                                       Воробьева Галина Викторовна</a:t>
            </a:r>
            <a:r>
              <a:rPr lang="ru-RU" sz="2400" dirty="0" smtClean="0">
                <a:solidFill>
                  <a:srgbClr val="002060"/>
                </a:solidFill>
              </a:rPr>
              <a:t> </a:t>
            </a:r>
            <a:endParaRPr lang="ru-RU" sz="2400" dirty="0">
              <a:solidFill>
                <a:srgbClr val="002060"/>
              </a:solidFill>
            </a:endParaRPr>
          </a:p>
        </p:txBody>
      </p:sp>
      <p:sp>
        <p:nvSpPr>
          <p:cNvPr id="4" name="TextBox 3"/>
          <p:cNvSpPr txBox="1"/>
          <p:nvPr/>
        </p:nvSpPr>
        <p:spPr>
          <a:xfrm>
            <a:off x="1714480" y="357166"/>
            <a:ext cx="6215163" cy="461665"/>
          </a:xfrm>
          <a:prstGeom prst="rect">
            <a:avLst/>
          </a:prstGeom>
          <a:noFill/>
        </p:spPr>
        <p:txBody>
          <a:bodyPr wrap="none" rtlCol="0">
            <a:spAutoFit/>
          </a:bodyPr>
          <a:lstStyle/>
          <a:p>
            <a:pPr algn="ctr"/>
            <a:r>
              <a:rPr lang="ru-RU" sz="2400" b="1" dirty="0" smtClean="0">
                <a:solidFill>
                  <a:srgbClr val="002060"/>
                </a:solidFill>
              </a:rPr>
              <a:t>МОУ «СОШ с.Октябрьский Городок»</a:t>
            </a:r>
            <a:endParaRPr lang="ru-RU" sz="2400" b="1" dirty="0">
              <a:solidFill>
                <a:srgbClr val="002060"/>
              </a:solidFill>
            </a:endParaRPr>
          </a:p>
        </p:txBody>
      </p:sp>
      <p:sp>
        <p:nvSpPr>
          <p:cNvPr id="6" name="Прямоугольник 5"/>
          <p:cNvSpPr/>
          <p:nvPr/>
        </p:nvSpPr>
        <p:spPr>
          <a:xfrm>
            <a:off x="7786710" y="6286520"/>
            <a:ext cx="1357290" cy="571480"/>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pic>
        <p:nvPicPr>
          <p:cNvPr id="4" name="Рисунок 3" descr="1.jpg"/>
          <p:cNvPicPr>
            <a:picLocks noChangeAspect="1"/>
          </p:cNvPicPr>
          <p:nvPr/>
        </p:nvPicPr>
        <p:blipFill>
          <a:blip r:embed="rId3"/>
          <a:stretch>
            <a:fillRect/>
          </a:stretch>
        </p:blipFill>
        <p:spPr>
          <a:xfrm>
            <a:off x="285720" y="3708234"/>
            <a:ext cx="3786214" cy="2925712"/>
          </a:xfrm>
          <a:prstGeom prst="rect">
            <a:avLst/>
          </a:prstGeom>
          <a:effectLst>
            <a:softEdge rad="317500"/>
          </a:effectLst>
        </p:spPr>
      </p:pic>
      <p:sp>
        <p:nvSpPr>
          <p:cNvPr id="5" name="Прямоугольник 4"/>
          <p:cNvSpPr/>
          <p:nvPr/>
        </p:nvSpPr>
        <p:spPr>
          <a:xfrm>
            <a:off x="357158" y="357166"/>
            <a:ext cx="8143932" cy="2062103"/>
          </a:xfrm>
          <a:prstGeom prst="rect">
            <a:avLst/>
          </a:prstGeom>
        </p:spPr>
        <p:txBody>
          <a:bodyPr wrap="square">
            <a:spAutoFit/>
          </a:bodyPr>
          <a:lstStyle/>
          <a:p>
            <a:pPr algn="ctr"/>
            <a:r>
              <a:rPr lang="ru-RU" sz="32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Comic Sans MS" pitchFamily="66" charset="0"/>
              </a:rPr>
              <a:t>В нашей стране чаще всего употребляют цельное коровье молоко, из него же готовят молочные продукты.</a:t>
            </a:r>
          </a:p>
        </p:txBody>
      </p:sp>
      <p:pic>
        <p:nvPicPr>
          <p:cNvPr id="6" name="Рисунок 5" descr="6b8610512c66.jpg"/>
          <p:cNvPicPr>
            <a:picLocks noChangeAspect="1"/>
          </p:cNvPicPr>
          <p:nvPr/>
        </p:nvPicPr>
        <p:blipFill>
          <a:blip r:embed="rId4"/>
          <a:stretch>
            <a:fillRect/>
          </a:stretch>
        </p:blipFill>
        <p:spPr>
          <a:xfrm>
            <a:off x="4632233" y="2571744"/>
            <a:ext cx="4059337" cy="2571768"/>
          </a:xfrm>
          <a:prstGeom prst="rect">
            <a:avLst/>
          </a:prstGeom>
          <a:effectLst>
            <a:softEdge rad="317500"/>
          </a:effectLst>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3000" r="-1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662" y="214290"/>
            <a:ext cx="7467600" cy="582594"/>
          </a:xfrm>
        </p:spPr>
        <p:txBody>
          <a:bodyPr>
            <a:normAutofit fontScale="90000"/>
          </a:bodyPr>
          <a:lstStyle/>
          <a:p>
            <a:r>
              <a:rPr lang="ru-RU" sz="4000" b="1" dirty="0" smtClean="0">
                <a:solidFill>
                  <a:srgbClr val="FFC000"/>
                </a:solidFill>
                <a:effectLst>
                  <a:glow rad="228600">
                    <a:schemeClr val="accent5">
                      <a:satMod val="175000"/>
                      <a:alpha val="40000"/>
                    </a:schemeClr>
                  </a:glow>
                </a:effectLst>
                <a:latin typeface="Comic Sans MS" pitchFamily="66" charset="0"/>
              </a:rPr>
              <a:t>  Виды молочных продуктов</a:t>
            </a:r>
            <a:endParaRPr lang="ru-RU" sz="4000" b="1" dirty="0">
              <a:solidFill>
                <a:srgbClr val="FFC000"/>
              </a:solidFill>
              <a:effectLst>
                <a:glow rad="228600">
                  <a:schemeClr val="accent5">
                    <a:satMod val="175000"/>
                    <a:alpha val="40000"/>
                  </a:schemeClr>
                </a:glow>
              </a:effectLst>
              <a:latin typeface="Comic Sans MS" pitchFamily="66" charset="0"/>
            </a:endParaRPr>
          </a:p>
        </p:txBody>
      </p:sp>
      <p:pic>
        <p:nvPicPr>
          <p:cNvPr id="5" name="Содержимое 4" descr="http://www.dairynews.ru/upload/iblock/e84/cheese%20j1f.jpg"/>
          <p:cNvPicPr>
            <a:picLocks noGrp="1"/>
          </p:cNvPicPr>
          <p:nvPr>
            <p:ph sz="quarter" idx="1"/>
          </p:nvPr>
        </p:nvPicPr>
        <p:blipFill>
          <a:blip r:embed="rId3" cstate="print"/>
          <a:srcRect/>
          <a:stretch>
            <a:fillRect/>
          </a:stretch>
        </p:blipFill>
        <p:spPr bwMode="auto">
          <a:xfrm>
            <a:off x="214282" y="857232"/>
            <a:ext cx="4572032" cy="2928958"/>
          </a:xfrm>
          <a:prstGeom prst="rect">
            <a:avLst/>
          </a:prstGeom>
          <a:noFill/>
          <a:ln w="9525">
            <a:noFill/>
            <a:miter lim="800000"/>
            <a:headEnd/>
            <a:tailEnd/>
          </a:ln>
          <a:effectLst>
            <a:softEdge rad="127000"/>
          </a:effectLst>
        </p:spPr>
      </p:pic>
      <p:sp>
        <p:nvSpPr>
          <p:cNvPr id="1027" name="Rectangle 3"/>
          <p:cNvSpPr>
            <a:spLocks noChangeArrowheads="1"/>
          </p:cNvSpPr>
          <p:nvPr/>
        </p:nvSpPr>
        <p:spPr bwMode="auto">
          <a:xfrm>
            <a:off x="357158" y="1071546"/>
            <a:ext cx="4643470"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normalizeH="0" baseline="0" dirty="0" smtClean="0">
                <a:ln w="12700">
                  <a:solidFill>
                    <a:schemeClr val="tx2">
                      <a:satMod val="155000"/>
                    </a:schemeClr>
                  </a:solidFill>
                  <a:prstDash val="solid"/>
                </a:ln>
                <a:solidFill>
                  <a:schemeClr val="bg2">
                    <a:tint val="85000"/>
                    <a:satMod val="155000"/>
                  </a:schemeClr>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ea typeface="Times New Roman" pitchFamily="18" charset="0"/>
                <a:cs typeface="Arial" pitchFamily="34" charset="0"/>
              </a:rPr>
              <a:t>В мире вырабатывают около 800 различных видов сыров. </a:t>
            </a:r>
            <a:endParaRPr kumimoji="0" lang="ru-RU" b="1" i="0" u="none" strike="noStrike" normalizeH="0" baseline="0" dirty="0" smtClean="0">
              <a:ln w="12700">
                <a:solidFill>
                  <a:schemeClr val="tx2">
                    <a:satMod val="155000"/>
                  </a:schemeClr>
                </a:solidFill>
                <a:prstDash val="solid"/>
              </a:ln>
              <a:solidFill>
                <a:schemeClr val="bg2">
                  <a:tint val="85000"/>
                  <a:satMod val="155000"/>
                </a:schemeClr>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endParaRPr>
          </a:p>
        </p:txBody>
      </p:sp>
      <p:pic>
        <p:nvPicPr>
          <p:cNvPr id="15" name="Рисунок 14" descr="http://www.dairynews.ru/upload/iblock/bae/smet-p.jpg"/>
          <p:cNvPicPr/>
          <p:nvPr/>
        </p:nvPicPr>
        <p:blipFill>
          <a:blip r:embed="rId4" cstate="print"/>
          <a:srcRect/>
          <a:stretch>
            <a:fillRect/>
          </a:stretch>
        </p:blipFill>
        <p:spPr bwMode="auto">
          <a:xfrm>
            <a:off x="3929058" y="3429000"/>
            <a:ext cx="4786346" cy="3000396"/>
          </a:xfrm>
          <a:prstGeom prst="rect">
            <a:avLst/>
          </a:prstGeom>
          <a:noFill/>
          <a:ln w="9525">
            <a:noFill/>
            <a:miter lim="800000"/>
            <a:headEnd/>
            <a:tailEnd/>
          </a:ln>
          <a:effectLst>
            <a:softEdge rad="127000"/>
          </a:effectLst>
        </p:spPr>
      </p:pic>
      <p:sp>
        <p:nvSpPr>
          <p:cNvPr id="1028" name="Rectangle 4"/>
          <p:cNvSpPr>
            <a:spLocks noChangeArrowheads="1"/>
          </p:cNvSpPr>
          <p:nvPr/>
        </p:nvSpPr>
        <p:spPr bwMode="auto">
          <a:xfrm>
            <a:off x="4214810" y="3929066"/>
            <a:ext cx="457203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2400" b="1" dirty="0" smtClean="0">
                <a:ln w="12700">
                  <a:solidFill>
                    <a:schemeClr val="tx2">
                      <a:satMod val="155000"/>
                    </a:schemeClr>
                  </a:solidFill>
                  <a:prstDash val="solid"/>
                </a:ln>
                <a:solidFill>
                  <a:schemeClr val="bg2">
                    <a:tint val="85000"/>
                    <a:satMod val="155000"/>
                  </a:schemeClr>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ea typeface="Times New Roman" pitchFamily="18" charset="0"/>
                <a:cs typeface="Arial" pitchFamily="34" charset="0"/>
              </a:rPr>
              <a:t>Сметана- э</a:t>
            </a:r>
            <a:r>
              <a:rPr kumimoji="0" lang="ru-RU" sz="2400" b="1" i="0" u="none" strike="noStrike" normalizeH="0" baseline="0" dirty="0" smtClean="0">
                <a:ln w="12700">
                  <a:solidFill>
                    <a:schemeClr val="tx2">
                      <a:satMod val="155000"/>
                    </a:schemeClr>
                  </a:solidFill>
                  <a:prstDash val="solid"/>
                </a:ln>
                <a:solidFill>
                  <a:schemeClr val="bg2">
                    <a:tint val="85000"/>
                    <a:satMod val="155000"/>
                  </a:schemeClr>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ea typeface="Times New Roman" pitchFamily="18" charset="0"/>
                <a:cs typeface="Arial" pitchFamily="34" charset="0"/>
              </a:rPr>
              <a:t>то сквашенные молочнокислыми бактериями сливки. </a:t>
            </a:r>
            <a:endParaRPr kumimoji="0" lang="ru-RU" sz="2400" b="1" i="0" u="none" strike="noStrike" normalizeH="0" baseline="0" dirty="0" smtClean="0">
              <a:ln w="12700">
                <a:solidFill>
                  <a:schemeClr val="tx2">
                    <a:satMod val="155000"/>
                  </a:schemeClr>
                </a:solidFill>
                <a:prstDash val="solid"/>
              </a:ln>
              <a:solidFill>
                <a:schemeClr val="bg2">
                  <a:tint val="85000"/>
                  <a:satMod val="155000"/>
                </a:schemeClr>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endParaRPr>
          </a:p>
        </p:txBody>
      </p:sp>
      <p:pic>
        <p:nvPicPr>
          <p:cNvPr id="7" name="Рисунок 6" descr="сыры.jpeg"/>
          <p:cNvPicPr>
            <a:picLocks noChangeAspect="1"/>
          </p:cNvPicPr>
          <p:nvPr/>
        </p:nvPicPr>
        <p:blipFill>
          <a:blip r:embed="rId5"/>
          <a:stretch>
            <a:fillRect/>
          </a:stretch>
        </p:blipFill>
        <p:spPr>
          <a:xfrm>
            <a:off x="428596" y="857232"/>
            <a:ext cx="3832974" cy="2887851"/>
          </a:xfrm>
          <a:prstGeom prst="ellipse">
            <a:avLst/>
          </a:prstGeom>
        </p:spPr>
      </p:pic>
      <p:pic>
        <p:nvPicPr>
          <p:cNvPr id="4098" name="Picture 2" descr="H:\молоко\sour_cream.jpg"/>
          <p:cNvPicPr>
            <a:picLocks noChangeAspect="1" noChangeArrowheads="1"/>
          </p:cNvPicPr>
          <p:nvPr/>
        </p:nvPicPr>
        <p:blipFill>
          <a:blip r:embed="rId6"/>
          <a:srcRect/>
          <a:stretch>
            <a:fillRect/>
          </a:stretch>
        </p:blipFill>
        <p:spPr bwMode="auto">
          <a:xfrm>
            <a:off x="3929058" y="3143248"/>
            <a:ext cx="4667251" cy="3500438"/>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wipe(up)">
                                      <p:cBhvr>
                                        <p:cTn id="11" dur="1000"/>
                                        <p:tgtEl>
                                          <p:spTgt spid="102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2000"/>
                                        <p:tgtEl>
                                          <p:spTgt spid="7"/>
                                        </p:tgtEl>
                                      </p:cBhvr>
                                    </p:animEffect>
                                  </p:childTnLst>
                                </p:cTn>
                              </p:par>
                            </p:childTnLst>
                          </p:cTn>
                        </p:par>
                        <p:par>
                          <p:cTn id="16" fill="hold">
                            <p:stCondLst>
                              <p:cond delay="3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1028"/>
                                        </p:tgtEl>
                                        <p:attrNameLst>
                                          <p:attrName>style.visibility</p:attrName>
                                        </p:attrNameLst>
                                      </p:cBhvr>
                                      <p:to>
                                        <p:strVal val="visible"/>
                                      </p:to>
                                    </p:set>
                                    <p:animEffect transition="in" filter="wipe(up)">
                                      <p:cBhvr>
                                        <p:cTn id="23" dur="1000"/>
                                        <p:tgtEl>
                                          <p:spTgt spid="1028"/>
                                        </p:tgtEl>
                                      </p:cBhvr>
                                    </p:animEffect>
                                  </p:childTnLst>
                                </p:cTn>
                              </p:par>
                            </p:childTnLst>
                          </p:cTn>
                        </p:par>
                        <p:par>
                          <p:cTn id="24" fill="hold">
                            <p:stCondLst>
                              <p:cond delay="5000"/>
                            </p:stCondLst>
                            <p:childTnLst>
                              <p:par>
                                <p:cTn id="25" presetID="22" presetClass="entr" presetSubtype="4" fill="hold" nodeType="after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wipe(down)">
                                      <p:cBhvr>
                                        <p:cTn id="27"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p:bldP spid="102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2" name="Рисунок 11" descr="http://www.dairynews.ru/upload/iblock/482/00028946.jpg"/>
          <p:cNvPicPr/>
          <p:nvPr/>
        </p:nvPicPr>
        <p:blipFill>
          <a:blip r:embed="rId3" cstate="print"/>
          <a:srcRect/>
          <a:stretch>
            <a:fillRect/>
          </a:stretch>
        </p:blipFill>
        <p:spPr bwMode="auto">
          <a:xfrm>
            <a:off x="4357686" y="142852"/>
            <a:ext cx="4429156" cy="3714776"/>
          </a:xfrm>
          <a:prstGeom prst="rect">
            <a:avLst/>
          </a:prstGeom>
          <a:noFill/>
          <a:ln w="9525">
            <a:noFill/>
            <a:miter lim="800000"/>
            <a:headEnd/>
            <a:tailEnd/>
          </a:ln>
          <a:effectLst>
            <a:softEdge rad="127000"/>
          </a:effectLst>
        </p:spPr>
      </p:pic>
      <p:pic>
        <p:nvPicPr>
          <p:cNvPr id="4" name="Содержимое 3" descr="http://www.dairynews.ru/upload/iblock/be8/2-1262647442-320-240.jpg"/>
          <p:cNvPicPr>
            <a:picLocks noGrp="1"/>
          </p:cNvPicPr>
          <p:nvPr>
            <p:ph sz="quarter" idx="1"/>
          </p:nvPr>
        </p:nvPicPr>
        <p:blipFill>
          <a:blip r:embed="rId4" cstate="print"/>
          <a:srcRect/>
          <a:stretch>
            <a:fillRect/>
          </a:stretch>
        </p:blipFill>
        <p:spPr bwMode="auto">
          <a:xfrm>
            <a:off x="142844" y="3143248"/>
            <a:ext cx="5072098" cy="3714752"/>
          </a:xfrm>
          <a:prstGeom prst="rect">
            <a:avLst/>
          </a:prstGeom>
          <a:noFill/>
          <a:ln w="9525">
            <a:noFill/>
            <a:miter lim="800000"/>
            <a:headEnd/>
            <a:tailEnd/>
          </a:ln>
          <a:effectLst>
            <a:softEdge rad="127000"/>
          </a:effectLst>
        </p:spPr>
      </p:pic>
      <p:sp>
        <p:nvSpPr>
          <p:cNvPr id="25601" name="Rectangle 1"/>
          <p:cNvSpPr>
            <a:spLocks noChangeArrowheads="1"/>
          </p:cNvSpPr>
          <p:nvPr/>
        </p:nvSpPr>
        <p:spPr bwMode="auto">
          <a:xfrm>
            <a:off x="142844" y="3571876"/>
            <a:ext cx="5286412"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2400" b="1" dirty="0" smtClean="0">
                <a:ln w="17780" cmpd="sng">
                  <a:solidFill>
                    <a:schemeClr val="accent1">
                      <a:tint val="3000"/>
                    </a:schemeClr>
                  </a:solidFill>
                  <a:prstDash val="solid"/>
                  <a:miter lim="800000"/>
                </a:ln>
                <a:solidFill>
                  <a:srgbClr val="FFC000"/>
                </a:solidFill>
                <a:effectLst>
                  <a:glow rad="228600">
                    <a:schemeClr val="accent5">
                      <a:satMod val="175000"/>
                      <a:alpha val="40000"/>
                    </a:schemeClr>
                  </a:glow>
                  <a:outerShdw blurRad="55000" dist="50800" dir="5400000" algn="tl">
                    <a:srgbClr val="000000">
                      <a:alpha val="33000"/>
                    </a:srgbClr>
                  </a:outerShdw>
                </a:effectLst>
                <a:latin typeface="Comic Sans MS" pitchFamily="66" charset="0"/>
                <a:ea typeface="Times New Roman" pitchFamily="18" charset="0"/>
                <a:cs typeface="Arial" pitchFamily="34" charset="0"/>
              </a:rPr>
              <a:t>С</a:t>
            </a:r>
            <a:r>
              <a:rPr kumimoji="0" lang="ru-RU" sz="2400" b="1" i="0" u="none" strike="noStrike" normalizeH="0" baseline="0" dirty="0" smtClean="0">
                <a:ln w="17780" cmpd="sng">
                  <a:solidFill>
                    <a:schemeClr val="accent1">
                      <a:tint val="3000"/>
                    </a:schemeClr>
                  </a:solidFill>
                  <a:prstDash val="solid"/>
                  <a:miter lim="800000"/>
                </a:ln>
                <a:solidFill>
                  <a:srgbClr val="FFC000"/>
                </a:solidFill>
                <a:effectLst>
                  <a:glow rad="228600">
                    <a:schemeClr val="accent5">
                      <a:satMod val="175000"/>
                      <a:alpha val="40000"/>
                    </a:schemeClr>
                  </a:glow>
                  <a:outerShdw blurRad="55000" dist="50800" dir="5400000" algn="tl">
                    <a:srgbClr val="000000">
                      <a:alpha val="33000"/>
                    </a:srgbClr>
                  </a:outerShdw>
                </a:effectLst>
                <a:latin typeface="Comic Sans MS" pitchFamily="66" charset="0"/>
                <a:ea typeface="Times New Roman" pitchFamily="18" charset="0"/>
                <a:cs typeface="Arial" pitchFamily="34" charset="0"/>
              </a:rPr>
              <a:t>ухое молоко </a:t>
            </a:r>
            <a:r>
              <a:rPr kumimoji="0" lang="ru-RU" sz="2400" b="1" i="0" u="none" strike="noStrike" normalizeH="0" baseline="0" dirty="0" smtClean="0">
                <a:ln w="17780" cmpd="sng">
                  <a:solidFill>
                    <a:schemeClr val="accent1">
                      <a:tint val="3000"/>
                    </a:schemeClr>
                  </a:solidFill>
                  <a:prstDash val="solid"/>
                  <a:miter lim="800000"/>
                </a:ln>
                <a:solidFill>
                  <a:srgbClr val="C5A13B"/>
                </a:solidFill>
                <a:effectLst>
                  <a:glow rad="228600">
                    <a:schemeClr val="accent5">
                      <a:satMod val="175000"/>
                      <a:alpha val="40000"/>
                    </a:schemeClr>
                  </a:glow>
                  <a:outerShdw blurRad="55000" dist="50800" dir="5400000" algn="tl">
                    <a:srgbClr val="000000">
                      <a:alpha val="33000"/>
                    </a:srgbClr>
                  </a:outerShdw>
                </a:effectLst>
                <a:latin typeface="Comic Sans MS" pitchFamily="66" charset="0"/>
                <a:ea typeface="Times New Roman" pitchFamily="18" charset="0"/>
                <a:cs typeface="Arial" pitchFamily="34" charset="0"/>
              </a:rPr>
              <a:t>консервированный источник молока. На основе  сухого молока вырабатываются</a:t>
            </a:r>
            <a:r>
              <a:rPr kumimoji="0" lang="ru-RU" sz="2400" b="1" i="0" u="none" strike="noStrike" normalizeH="0" dirty="0" smtClean="0">
                <a:ln w="17780" cmpd="sng">
                  <a:solidFill>
                    <a:schemeClr val="accent1">
                      <a:tint val="3000"/>
                    </a:schemeClr>
                  </a:solidFill>
                  <a:prstDash val="solid"/>
                  <a:miter lim="800000"/>
                </a:ln>
                <a:solidFill>
                  <a:srgbClr val="C5A13B"/>
                </a:solidFill>
                <a:effectLst>
                  <a:glow rad="228600">
                    <a:schemeClr val="accent5">
                      <a:satMod val="175000"/>
                      <a:alpha val="40000"/>
                    </a:schemeClr>
                  </a:glow>
                  <a:outerShdw blurRad="55000" dist="50800" dir="5400000" algn="tl">
                    <a:srgbClr val="000000">
                      <a:alpha val="33000"/>
                    </a:srgbClr>
                  </a:outerShdw>
                </a:effectLst>
                <a:latin typeface="Comic Sans MS" pitchFamily="66" charset="0"/>
                <a:ea typeface="Times New Roman" pitchFamily="18" charset="0"/>
                <a:cs typeface="Arial" pitchFamily="34" charset="0"/>
              </a:rPr>
              <a:t> </a:t>
            </a:r>
            <a:r>
              <a:rPr kumimoji="0" lang="ru-RU" sz="2400" b="1" i="0" u="none" strike="noStrike" normalizeH="0" baseline="0" dirty="0" smtClean="0">
                <a:ln w="17780" cmpd="sng">
                  <a:solidFill>
                    <a:schemeClr val="accent1">
                      <a:tint val="3000"/>
                    </a:schemeClr>
                  </a:solidFill>
                  <a:prstDash val="solid"/>
                  <a:miter lim="800000"/>
                </a:ln>
                <a:solidFill>
                  <a:srgbClr val="C5A13B"/>
                </a:solidFill>
                <a:effectLst>
                  <a:glow rad="228600">
                    <a:schemeClr val="accent5">
                      <a:satMod val="175000"/>
                      <a:alpha val="40000"/>
                    </a:schemeClr>
                  </a:glow>
                  <a:outerShdw blurRad="55000" dist="50800" dir="5400000" algn="tl">
                    <a:srgbClr val="000000">
                      <a:alpha val="33000"/>
                    </a:srgbClr>
                  </a:outerShdw>
                </a:effectLst>
                <a:latin typeface="Comic Sans MS" pitchFamily="66" charset="0"/>
                <a:ea typeface="Times New Roman" pitchFamily="18" charset="0"/>
                <a:cs typeface="Arial" pitchFamily="34" charset="0"/>
              </a:rPr>
              <a:t>специализированные продукты детского, лечебного или спортивного питания</a:t>
            </a:r>
            <a:endParaRPr kumimoji="0" lang="ru-RU" sz="2400" b="1" i="0" u="none" strike="noStrike" normalizeH="0" baseline="0" dirty="0" smtClean="0">
              <a:ln w="17780" cmpd="sng">
                <a:solidFill>
                  <a:schemeClr val="accent1">
                    <a:tint val="3000"/>
                  </a:schemeClr>
                </a:solidFill>
                <a:prstDash val="solid"/>
                <a:miter lim="800000"/>
              </a:ln>
              <a:solidFill>
                <a:srgbClr val="C5A13B"/>
              </a:solidFill>
              <a:effectLst>
                <a:glow rad="228600">
                  <a:schemeClr val="accent5">
                    <a:satMod val="175000"/>
                    <a:alpha val="40000"/>
                  </a:schemeClr>
                </a:glow>
                <a:outerShdw blurRad="55000" dist="50800" dir="5400000" algn="tl">
                  <a:srgbClr val="000000">
                    <a:alpha val="33000"/>
                  </a:srgbClr>
                </a:outerShdw>
              </a:effectLst>
              <a:latin typeface="Comic Sans MS" pitchFamily="66" charset="0"/>
            </a:endParaRPr>
          </a:p>
        </p:txBody>
      </p:sp>
      <p:sp>
        <p:nvSpPr>
          <p:cNvPr id="13" name="Прямоугольник 12"/>
          <p:cNvSpPr/>
          <p:nvPr/>
        </p:nvSpPr>
        <p:spPr>
          <a:xfrm>
            <a:off x="4572000" y="642918"/>
            <a:ext cx="4286280" cy="1938992"/>
          </a:xfrm>
          <a:prstGeom prst="rect">
            <a:avLst/>
          </a:prstGeom>
        </p:spPr>
        <p:txBody>
          <a:bodyPr wrap="square">
            <a:spAutoFit/>
          </a:bodyPr>
          <a:lstStyle/>
          <a:p>
            <a:r>
              <a:rPr lang="ru-RU" sz="2400" b="1" dirty="0" smtClean="0">
                <a:solidFill>
                  <a:srgbClr val="7030A0"/>
                </a:solidFill>
                <a:latin typeface="Comic Sans MS" pitchFamily="66" charset="0"/>
              </a:rPr>
              <a:t>Творог - это  концентрат казеиновых фракций молочных белков и минеральных солей, главным образом кальция</a:t>
            </a:r>
            <a:endParaRPr lang="ru-RU" sz="2400" b="1" dirty="0">
              <a:solidFill>
                <a:srgbClr val="7030A0"/>
              </a:solidFill>
              <a:latin typeface="Comic Sans MS" pitchFamily="66" charset="0"/>
            </a:endParaRPr>
          </a:p>
        </p:txBody>
      </p:sp>
      <p:pic>
        <p:nvPicPr>
          <p:cNvPr id="2050" name="Picture 2" descr="H:\молоко\1310662759_goryachiy-syr.jpg"/>
          <p:cNvPicPr>
            <a:picLocks noChangeAspect="1" noChangeArrowheads="1"/>
          </p:cNvPicPr>
          <p:nvPr/>
        </p:nvPicPr>
        <p:blipFill>
          <a:blip r:embed="rId5">
            <a:clrChange>
              <a:clrFrom>
                <a:srgbClr val="FEFEFE"/>
              </a:clrFrom>
              <a:clrTo>
                <a:srgbClr val="FEFEFE">
                  <a:alpha val="0"/>
                </a:srgbClr>
              </a:clrTo>
            </a:clrChange>
          </a:blip>
          <a:srcRect/>
          <a:stretch>
            <a:fillRect/>
          </a:stretch>
        </p:blipFill>
        <p:spPr bwMode="auto">
          <a:xfrm>
            <a:off x="4286248" y="-142900"/>
            <a:ext cx="4430760" cy="3286147"/>
          </a:xfrm>
          <a:prstGeom prst="rect">
            <a:avLst/>
          </a:prstGeom>
          <a:noFill/>
        </p:spPr>
      </p:pic>
      <p:pic>
        <p:nvPicPr>
          <p:cNvPr id="2051" name="Picture 3" descr="H:\молоко\Suhoe-moloko.jpeg"/>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14282" y="3143248"/>
            <a:ext cx="4786346" cy="32767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1000"/>
                                        <p:tgtEl>
                                          <p:spTgt spid="1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2000"/>
                                        <p:tgtEl>
                                          <p:spTgt spid="13"/>
                                        </p:tgtEl>
                                      </p:cBhvr>
                                    </p:animEffect>
                                  </p:childTnLst>
                                </p:cTn>
                              </p:par>
                            </p:childTnLst>
                          </p:cTn>
                        </p:par>
                        <p:par>
                          <p:cTn id="12" fill="hold">
                            <p:stCondLst>
                              <p:cond delay="3000"/>
                            </p:stCondLst>
                            <p:childTnLst>
                              <p:par>
                                <p:cTn id="13" presetID="22" presetClass="entr" presetSubtype="1"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wipe(up)">
                                      <p:cBhvr>
                                        <p:cTn id="15" dur="3000"/>
                                        <p:tgtEl>
                                          <p:spTgt spid="2050"/>
                                        </p:tgtEl>
                                      </p:cBhvr>
                                    </p:animEffect>
                                  </p:childTnLst>
                                </p:cTn>
                              </p:par>
                              <p:par>
                                <p:cTn id="16" presetID="22" presetClass="entr" presetSubtype="4"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1000"/>
                                        <p:tgtEl>
                                          <p:spTgt spid="4"/>
                                        </p:tgtEl>
                                      </p:cBhvr>
                                    </p:animEffect>
                                  </p:childTnLst>
                                </p:cTn>
                              </p:par>
                            </p:childTnLst>
                          </p:cTn>
                        </p:par>
                        <p:par>
                          <p:cTn id="19" fill="hold">
                            <p:stCondLst>
                              <p:cond delay="6000"/>
                            </p:stCondLst>
                            <p:childTnLst>
                              <p:par>
                                <p:cTn id="20" presetID="22" presetClass="entr" presetSubtype="1" fill="hold" grpId="0" nodeType="afterEffect">
                                  <p:stCondLst>
                                    <p:cond delay="0"/>
                                  </p:stCondLst>
                                  <p:childTnLst>
                                    <p:set>
                                      <p:cBhvr>
                                        <p:cTn id="21" dur="1" fill="hold">
                                          <p:stCondLst>
                                            <p:cond delay="0"/>
                                          </p:stCondLst>
                                        </p:cTn>
                                        <p:tgtEl>
                                          <p:spTgt spid="25601"/>
                                        </p:tgtEl>
                                        <p:attrNameLst>
                                          <p:attrName>style.visibility</p:attrName>
                                        </p:attrNameLst>
                                      </p:cBhvr>
                                      <p:to>
                                        <p:strVal val="visible"/>
                                      </p:to>
                                    </p:set>
                                    <p:animEffect transition="in" filter="wipe(up)">
                                      <p:cBhvr>
                                        <p:cTn id="22" dur="2000"/>
                                        <p:tgtEl>
                                          <p:spTgt spid="25601"/>
                                        </p:tgtEl>
                                      </p:cBhvr>
                                    </p:animEffect>
                                  </p:childTnLst>
                                </p:cTn>
                              </p:par>
                            </p:childTnLst>
                          </p:cTn>
                        </p:par>
                        <p:par>
                          <p:cTn id="23" fill="hold">
                            <p:stCondLst>
                              <p:cond delay="8000"/>
                            </p:stCondLst>
                            <p:childTnLst>
                              <p:par>
                                <p:cTn id="24" presetID="22" presetClass="entr" presetSubtype="1" fill="hold" nodeType="after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wipe(up)">
                                      <p:cBhvr>
                                        <p:cTn id="26" dur="3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Содержимое 3" descr="http://www.dairynews.ru/upload/iblock/311/milk.jpg"/>
          <p:cNvPicPr>
            <a:picLocks noGrp="1"/>
          </p:cNvPicPr>
          <p:nvPr>
            <p:ph sz="quarter" idx="1"/>
          </p:nvPr>
        </p:nvPicPr>
        <p:blipFill>
          <a:blip r:embed="rId3" cstate="print"/>
          <a:srcRect/>
          <a:stretch>
            <a:fillRect/>
          </a:stretch>
        </p:blipFill>
        <p:spPr bwMode="auto">
          <a:xfrm>
            <a:off x="214282" y="142852"/>
            <a:ext cx="4786346" cy="4572032"/>
          </a:xfrm>
          <a:prstGeom prst="rect">
            <a:avLst/>
          </a:prstGeom>
          <a:noFill/>
          <a:ln w="9525">
            <a:noFill/>
            <a:miter lim="800000"/>
            <a:headEnd/>
            <a:tailEnd/>
          </a:ln>
          <a:effectLst>
            <a:softEdge rad="317500"/>
          </a:effectLst>
        </p:spPr>
      </p:pic>
      <p:sp>
        <p:nvSpPr>
          <p:cNvPr id="5" name="Прямоугольник 4"/>
          <p:cNvSpPr/>
          <p:nvPr/>
        </p:nvSpPr>
        <p:spPr>
          <a:xfrm>
            <a:off x="357158" y="357166"/>
            <a:ext cx="4357718" cy="3323987"/>
          </a:xfrm>
          <a:prstGeom prst="rect">
            <a:avLst/>
          </a:prstGeom>
        </p:spPr>
        <p:txBody>
          <a:bodyPr wrap="square">
            <a:spAutoFit/>
          </a:bodyPr>
          <a:lstStyle/>
          <a:p>
            <a:pPr algn="ctr"/>
            <a:r>
              <a:rPr lang="ru-RU" sz="2400" b="1" dirty="0" smtClean="0">
                <a:ln w="12700">
                  <a:solidFill>
                    <a:schemeClr val="tx2">
                      <a:satMod val="155000"/>
                    </a:schemeClr>
                  </a:solidFill>
                  <a:prstDash val="solid"/>
                </a:ln>
                <a:solidFill>
                  <a:schemeClr val="bg2">
                    <a:tint val="85000"/>
                    <a:satMod val="155000"/>
                  </a:schemeClr>
                </a:solidFill>
                <a:effectLst>
                  <a:glow rad="228600">
                    <a:schemeClr val="accent5">
                      <a:satMod val="175000"/>
                      <a:alpha val="40000"/>
                    </a:schemeClr>
                  </a:glow>
                </a:effectLst>
                <a:latin typeface="Comic Sans MS" pitchFamily="66" charset="0"/>
              </a:rPr>
              <a:t>Кефир обладает всеми полезными свойствами кисломолочных напитков. Он полезен страдающим болезнями печени, поджелудочной железы, атеросклерозом и ожирением.</a:t>
            </a:r>
          </a:p>
          <a:p>
            <a:endParaRPr lang="ru-RU" dirty="0">
              <a:solidFill>
                <a:srgbClr val="FFFF00"/>
              </a:solidFill>
            </a:endParaRPr>
          </a:p>
        </p:txBody>
      </p:sp>
      <p:pic>
        <p:nvPicPr>
          <p:cNvPr id="6" name="Рисунок 5" descr="http://www.dairynews.ru/upload/iblock/0df/istock_000006937653xsmall.jpg"/>
          <p:cNvPicPr/>
          <p:nvPr/>
        </p:nvPicPr>
        <p:blipFill>
          <a:blip r:embed="rId4" cstate="print"/>
          <a:srcRect/>
          <a:stretch>
            <a:fillRect/>
          </a:stretch>
        </p:blipFill>
        <p:spPr bwMode="auto">
          <a:xfrm>
            <a:off x="3786150" y="3071810"/>
            <a:ext cx="5357850" cy="3786190"/>
          </a:xfrm>
          <a:prstGeom prst="rect">
            <a:avLst/>
          </a:prstGeom>
          <a:noFill/>
          <a:ln w="9525">
            <a:noFill/>
            <a:miter lim="800000"/>
            <a:headEnd/>
            <a:tailEnd/>
          </a:ln>
          <a:effectLst>
            <a:softEdge rad="317500"/>
          </a:effectLst>
        </p:spPr>
      </p:pic>
      <p:sp>
        <p:nvSpPr>
          <p:cNvPr id="2049" name="Rectangle 1"/>
          <p:cNvSpPr>
            <a:spLocks noChangeArrowheads="1"/>
          </p:cNvSpPr>
          <p:nvPr/>
        </p:nvSpPr>
        <p:spPr bwMode="auto">
          <a:xfrm>
            <a:off x="4500562" y="3786190"/>
            <a:ext cx="4643438" cy="22860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1" u="none" strike="noStrike" cap="none" normalizeH="0" baseline="0" dirty="0" smtClean="0">
                <a:ln>
                  <a:noFill/>
                </a:ln>
                <a:solidFill>
                  <a:srgbClr val="0000CC"/>
                </a:solidFill>
                <a:effectLst>
                  <a:glow rad="228600">
                    <a:schemeClr val="accent1">
                      <a:satMod val="175000"/>
                      <a:alpha val="40000"/>
                    </a:schemeClr>
                  </a:glow>
                  <a:outerShdw blurRad="38100" dist="38100" dir="2700000" algn="tl">
                    <a:srgbClr val="000000">
                      <a:alpha val="43137"/>
                    </a:srgbClr>
                  </a:outerShdw>
                </a:effectLst>
                <a:latin typeface="Comic Sans MS" pitchFamily="66" charset="0"/>
                <a:ea typeface="Times New Roman" pitchFamily="18" charset="0"/>
                <a:cs typeface="Arial" pitchFamily="34" charset="0"/>
              </a:rPr>
              <a:t>Масло</a:t>
            </a:r>
            <a:r>
              <a:rPr kumimoji="0" lang="ru-RU" sz="2400" b="1" i="0" u="none" strike="noStrike" cap="none" normalizeH="0" baseline="0" dirty="0" smtClean="0">
                <a:ln>
                  <a:noFill/>
                </a:ln>
                <a:solidFill>
                  <a:srgbClr val="0000CC"/>
                </a:solidFill>
                <a:effectLst>
                  <a:glow rad="228600">
                    <a:schemeClr val="accent1">
                      <a:satMod val="175000"/>
                      <a:alpha val="40000"/>
                    </a:schemeClr>
                  </a:glow>
                </a:effectLst>
                <a:latin typeface="Comic Sans MS" pitchFamily="66" charset="0"/>
                <a:ea typeface="Times New Roman" pitchFamily="18" charset="0"/>
                <a:cs typeface="Arial" pitchFamily="34" charset="0"/>
              </a:rPr>
              <a:t> - это почти 100% жир. Поэтому масло не распространяются рекомендации по потреблению молочных продуктов. </a:t>
            </a:r>
          </a:p>
        </p:txBody>
      </p:sp>
      <p:pic>
        <p:nvPicPr>
          <p:cNvPr id="3074" name="Picture 2" descr="H:\молоко\photos0-800x600.jpeg"/>
          <p:cNvPicPr>
            <a:picLocks noChangeAspect="1" noChangeArrowheads="1"/>
          </p:cNvPicPr>
          <p:nvPr/>
        </p:nvPicPr>
        <p:blipFill>
          <a:blip r:embed="rId5"/>
          <a:srcRect r="2162" b="15135"/>
          <a:stretch>
            <a:fillRect/>
          </a:stretch>
        </p:blipFill>
        <p:spPr bwMode="auto">
          <a:xfrm>
            <a:off x="4284814" y="3429000"/>
            <a:ext cx="4859186" cy="3161136"/>
          </a:xfrm>
          <a:prstGeom prst="ellipse">
            <a:avLst/>
          </a:prstGeom>
          <a:ln>
            <a:noFill/>
          </a:ln>
          <a:effectLst>
            <a:softEdge rad="112500"/>
          </a:effectLst>
        </p:spPr>
      </p:pic>
      <p:pic>
        <p:nvPicPr>
          <p:cNvPr id="3075" name="Picture 3" descr="H:\молоко\kl27.jpg"/>
          <p:cNvPicPr>
            <a:picLocks noChangeAspect="1" noChangeArrowheads="1"/>
          </p:cNvPicPr>
          <p:nvPr/>
        </p:nvPicPr>
        <p:blipFill>
          <a:blip r:embed="rId6"/>
          <a:srcRect/>
          <a:stretch>
            <a:fillRect/>
          </a:stretch>
        </p:blipFill>
        <p:spPr bwMode="auto">
          <a:xfrm>
            <a:off x="214282" y="214290"/>
            <a:ext cx="4214842" cy="4214842"/>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2000"/>
                                        <p:tgtEl>
                                          <p:spTgt spid="5"/>
                                        </p:tgtEl>
                                      </p:cBhvr>
                                    </p:animEffect>
                                  </p:childTnLst>
                                </p:cTn>
                              </p:par>
                            </p:childTnLst>
                          </p:cTn>
                        </p:par>
                        <p:par>
                          <p:cTn id="12" fill="hold">
                            <p:stCondLst>
                              <p:cond delay="3000"/>
                            </p:stCondLst>
                            <p:childTnLst>
                              <p:par>
                                <p:cTn id="13" presetID="22" presetClass="entr" presetSubtype="1" fill="hold" nodeType="afterEffect">
                                  <p:stCondLst>
                                    <p:cond delay="0"/>
                                  </p:stCondLst>
                                  <p:childTnLst>
                                    <p:set>
                                      <p:cBhvr>
                                        <p:cTn id="14" dur="1" fill="hold">
                                          <p:stCondLst>
                                            <p:cond delay="0"/>
                                          </p:stCondLst>
                                        </p:cTn>
                                        <p:tgtEl>
                                          <p:spTgt spid="3075"/>
                                        </p:tgtEl>
                                        <p:attrNameLst>
                                          <p:attrName>style.visibility</p:attrName>
                                        </p:attrNameLst>
                                      </p:cBhvr>
                                      <p:to>
                                        <p:strVal val="visible"/>
                                      </p:to>
                                    </p:set>
                                    <p:animEffect transition="in" filter="wipe(up)">
                                      <p:cBhvr>
                                        <p:cTn id="15" dur="3000"/>
                                        <p:tgtEl>
                                          <p:spTgt spid="3075"/>
                                        </p:tgtEl>
                                      </p:cBhvr>
                                    </p:animEffect>
                                  </p:childTnLst>
                                </p:cTn>
                              </p:par>
                            </p:childTnLst>
                          </p:cTn>
                        </p:par>
                        <p:par>
                          <p:cTn id="16" fill="hold">
                            <p:stCondLst>
                              <p:cond delay="60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1000"/>
                                        <p:tgtEl>
                                          <p:spTgt spid="6"/>
                                        </p:tgtEl>
                                      </p:cBhvr>
                                    </p:animEffect>
                                  </p:childTnLst>
                                </p:cTn>
                              </p:par>
                            </p:childTnLst>
                          </p:cTn>
                        </p:par>
                        <p:par>
                          <p:cTn id="20" fill="hold">
                            <p:stCondLst>
                              <p:cond delay="7000"/>
                            </p:stCondLst>
                            <p:childTnLst>
                              <p:par>
                                <p:cTn id="21" presetID="22" presetClass="entr" presetSubtype="1" fill="hold" grpId="0" nodeType="afterEffect">
                                  <p:stCondLst>
                                    <p:cond delay="0"/>
                                  </p:stCondLst>
                                  <p:childTnLst>
                                    <p:set>
                                      <p:cBhvr>
                                        <p:cTn id="22" dur="1" fill="hold">
                                          <p:stCondLst>
                                            <p:cond delay="0"/>
                                          </p:stCondLst>
                                        </p:cTn>
                                        <p:tgtEl>
                                          <p:spTgt spid="2049"/>
                                        </p:tgtEl>
                                        <p:attrNameLst>
                                          <p:attrName>style.visibility</p:attrName>
                                        </p:attrNameLst>
                                      </p:cBhvr>
                                      <p:to>
                                        <p:strVal val="visible"/>
                                      </p:to>
                                    </p:set>
                                    <p:animEffect transition="in" filter="wipe(up)">
                                      <p:cBhvr>
                                        <p:cTn id="23" dur="2000"/>
                                        <p:tgtEl>
                                          <p:spTgt spid="2049"/>
                                        </p:tgtEl>
                                      </p:cBhvr>
                                    </p:animEffect>
                                  </p:childTnLst>
                                </p:cTn>
                              </p:par>
                            </p:childTnLst>
                          </p:cTn>
                        </p:par>
                        <p:par>
                          <p:cTn id="24" fill="hold">
                            <p:stCondLst>
                              <p:cond delay="9000"/>
                            </p:stCondLst>
                            <p:childTnLst>
                              <p:par>
                                <p:cTn id="25" presetID="22" presetClass="entr" presetSubtype="1" fill="hold" nodeType="afterEffect">
                                  <p:stCondLst>
                                    <p:cond delay="0"/>
                                  </p:stCondLst>
                                  <p:childTnLst>
                                    <p:set>
                                      <p:cBhvr>
                                        <p:cTn id="26" dur="1" fill="hold">
                                          <p:stCondLst>
                                            <p:cond delay="0"/>
                                          </p:stCondLst>
                                        </p:cTn>
                                        <p:tgtEl>
                                          <p:spTgt spid="3074"/>
                                        </p:tgtEl>
                                        <p:attrNameLst>
                                          <p:attrName>style.visibility</p:attrName>
                                        </p:attrNameLst>
                                      </p:cBhvr>
                                      <p:to>
                                        <p:strVal val="visible"/>
                                      </p:to>
                                    </p:set>
                                    <p:animEffect transition="in" filter="wipe(up)">
                                      <p:cBhvr>
                                        <p:cTn id="27" dur="3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4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5" name="Рисунок 4" descr="http://www.dairynews.ru/upload/iblock/91f/1x200.jpg"/>
          <p:cNvPicPr/>
          <p:nvPr/>
        </p:nvPicPr>
        <p:blipFill>
          <a:blip r:embed="rId3" cstate="print"/>
          <a:srcRect/>
          <a:stretch>
            <a:fillRect/>
          </a:stretch>
        </p:blipFill>
        <p:spPr bwMode="auto">
          <a:xfrm>
            <a:off x="0" y="2643182"/>
            <a:ext cx="4786314" cy="3643314"/>
          </a:xfrm>
          <a:prstGeom prst="rect">
            <a:avLst/>
          </a:prstGeom>
          <a:noFill/>
          <a:ln w="9525">
            <a:noFill/>
            <a:miter lim="800000"/>
            <a:headEnd/>
            <a:tailEnd/>
          </a:ln>
          <a:effectLst>
            <a:softEdge rad="317500"/>
          </a:effectLst>
        </p:spPr>
      </p:pic>
      <p:pic>
        <p:nvPicPr>
          <p:cNvPr id="7" name="Рисунок 6" descr="http://www.dairynews.ru/upload/iblock/426/6833_1_med.jpg"/>
          <p:cNvPicPr/>
          <p:nvPr/>
        </p:nvPicPr>
        <p:blipFill>
          <a:blip r:embed="rId4" cstate="print"/>
          <a:srcRect/>
          <a:stretch>
            <a:fillRect/>
          </a:stretch>
        </p:blipFill>
        <p:spPr bwMode="auto">
          <a:xfrm>
            <a:off x="4000496" y="0"/>
            <a:ext cx="4929222" cy="4357694"/>
          </a:xfrm>
          <a:prstGeom prst="rect">
            <a:avLst/>
          </a:prstGeom>
          <a:noFill/>
          <a:ln w="9525">
            <a:noFill/>
            <a:miter lim="800000"/>
            <a:headEnd/>
            <a:tailEnd/>
          </a:ln>
          <a:effectLst>
            <a:softEdge rad="317500"/>
          </a:effectLst>
        </p:spPr>
      </p:pic>
      <p:sp>
        <p:nvSpPr>
          <p:cNvPr id="6" name="Прямоугольник 5"/>
          <p:cNvSpPr/>
          <p:nvPr/>
        </p:nvSpPr>
        <p:spPr>
          <a:xfrm>
            <a:off x="4286248" y="1000108"/>
            <a:ext cx="4500594" cy="1938992"/>
          </a:xfrm>
          <a:prstGeom prst="rect">
            <a:avLst/>
          </a:prstGeom>
        </p:spPr>
        <p:txBody>
          <a:bodyPr wrap="square">
            <a:spAutoFit/>
          </a:bodyPr>
          <a:lstStyle/>
          <a:p>
            <a:pPr algn="ctr"/>
            <a:r>
              <a:rPr lang="ru-RU" sz="2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mic Sans MS" pitchFamily="66" charset="0"/>
              </a:rPr>
              <a:t>Мороженое – это продукт, состоящий из замороженной смеси натурального молока, сливок, сгущенного или сухого молока </a:t>
            </a:r>
            <a:r>
              <a:rPr lang="ru-RU" sz="2000" dirty="0" smtClean="0"/>
              <a:t/>
            </a:r>
            <a:br>
              <a:rPr lang="ru-RU" sz="2000" dirty="0" smtClean="0"/>
            </a:br>
            <a:endParaRPr lang="ru-RU" sz="2000" dirty="0"/>
          </a:p>
        </p:txBody>
      </p:sp>
      <p:sp>
        <p:nvSpPr>
          <p:cNvPr id="4" name="Прямоугольник 3"/>
          <p:cNvSpPr/>
          <p:nvPr/>
        </p:nvSpPr>
        <p:spPr>
          <a:xfrm>
            <a:off x="214282" y="3286124"/>
            <a:ext cx="4357718" cy="1938992"/>
          </a:xfrm>
          <a:prstGeom prst="rect">
            <a:avLst/>
          </a:prstGeom>
        </p:spPr>
        <p:txBody>
          <a:bodyPr wrap="square">
            <a:spAutoFit/>
          </a:bodyPr>
          <a:lstStyle/>
          <a:p>
            <a:r>
              <a:rPr lang="ru-RU" sz="2400" b="1" dirty="0" smtClean="0">
                <a:ln w="12700">
                  <a:solidFill>
                    <a:schemeClr val="tx2">
                      <a:satMod val="155000"/>
                    </a:schemeClr>
                  </a:solidFill>
                  <a:prstDash val="solid"/>
                </a:ln>
                <a:solidFill>
                  <a:schemeClr val="bg2">
                    <a:tint val="85000"/>
                    <a:satMod val="155000"/>
                  </a:schemeClr>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rPr>
              <a:t>Выпускается «сгущенка» с сахаром и без добавления сахара. Сгущают молоко путем выпаривания под вакуумом. </a:t>
            </a:r>
            <a:endParaRPr lang="ru-RU" sz="2400" b="1" dirty="0">
              <a:ln w="12700">
                <a:solidFill>
                  <a:schemeClr val="tx2">
                    <a:satMod val="155000"/>
                  </a:schemeClr>
                </a:solidFill>
                <a:prstDash val="solid"/>
              </a:ln>
              <a:solidFill>
                <a:schemeClr val="bg2">
                  <a:tint val="85000"/>
                  <a:satMod val="155000"/>
                </a:schemeClr>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endParaRPr>
          </a:p>
        </p:txBody>
      </p:sp>
      <p:pic>
        <p:nvPicPr>
          <p:cNvPr id="1026" name="Picture 2" descr="H:\молоко\0_4526e_93d31f4_orig.jp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572000" y="0"/>
            <a:ext cx="4143404" cy="4153396"/>
          </a:xfrm>
          <a:prstGeom prst="rect">
            <a:avLst/>
          </a:prstGeom>
          <a:ln>
            <a:noFill/>
          </a:ln>
          <a:effectLst>
            <a:outerShdw blurRad="292100" dist="139700" dir="2700000" algn="tl" rotWithShape="0">
              <a:srgbClr val="333333">
                <a:alpha val="65000"/>
              </a:srgbClr>
            </a:outerShdw>
          </a:effectLst>
        </p:spPr>
      </p:pic>
      <p:pic>
        <p:nvPicPr>
          <p:cNvPr id="1027" name="Picture 3" descr="H:\молоко\95grm.jpg"/>
          <p:cNvPicPr>
            <a:picLocks noChangeAspect="1" noChangeArrowheads="1"/>
          </p:cNvPicPr>
          <p:nvPr/>
        </p:nvPicPr>
        <p:blipFill>
          <a:blip r:embed="rId6"/>
          <a:srcRect/>
          <a:stretch>
            <a:fillRect/>
          </a:stretch>
        </p:blipFill>
        <p:spPr bwMode="auto">
          <a:xfrm>
            <a:off x="714348" y="2643182"/>
            <a:ext cx="2888303" cy="366236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par>
                          <p:cTn id="12" fill="hold">
                            <p:stCondLst>
                              <p:cond delay="3000"/>
                            </p:stCondLst>
                            <p:childTnLst>
                              <p:par>
                                <p:cTn id="13" presetID="22" presetClass="entr" presetSubtype="4"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wipe(down)">
                                      <p:cBhvr>
                                        <p:cTn id="15" dur="3000"/>
                                        <p:tgtEl>
                                          <p:spTgt spid="1026"/>
                                        </p:tgtEl>
                                      </p:cBhvr>
                                    </p:animEffect>
                                  </p:childTnLst>
                                </p:cTn>
                              </p:par>
                            </p:childTnLst>
                          </p:cTn>
                        </p:par>
                        <p:par>
                          <p:cTn id="16" fill="hold">
                            <p:stCondLst>
                              <p:cond delay="60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1000"/>
                                        <p:tgtEl>
                                          <p:spTgt spid="5"/>
                                        </p:tgtEl>
                                      </p:cBhvr>
                                    </p:animEffect>
                                  </p:childTnLst>
                                </p:cTn>
                              </p:par>
                            </p:childTnLst>
                          </p:cTn>
                        </p:par>
                        <p:par>
                          <p:cTn id="20" fill="hold">
                            <p:stCondLst>
                              <p:cond delay="700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000"/>
                                        <p:tgtEl>
                                          <p:spTgt spid="4"/>
                                        </p:tgtEl>
                                      </p:cBhvr>
                                    </p:animEffect>
                                  </p:childTnLst>
                                </p:cTn>
                              </p:par>
                            </p:childTnLst>
                          </p:cTn>
                        </p:par>
                        <p:par>
                          <p:cTn id="24" fill="hold">
                            <p:stCondLst>
                              <p:cond delay="9000"/>
                            </p:stCondLst>
                            <p:childTnLst>
                              <p:par>
                                <p:cTn id="25" presetID="22" presetClass="entr" presetSubtype="1" fill="hold" nodeType="after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wipe(up)">
                                      <p:cBhvr>
                                        <p:cTn id="27" dur="3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2000" r="-32000"/>
          </a:stretch>
        </a:blipFill>
        <a:effectLst/>
      </p:bgPr>
    </p:bg>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285720" y="214290"/>
            <a:ext cx="8501122"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normalizeH="0" baseline="0" dirty="0" smtClean="0">
                <a:ln w="12700">
                  <a:solidFill>
                    <a:schemeClr val="tx2">
                      <a:satMod val="155000"/>
                    </a:schemeClr>
                  </a:solidFill>
                  <a:prstDash val="solid"/>
                </a:ln>
                <a:solidFill>
                  <a:srgbClr val="C5A13B"/>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ea typeface="Calibri" pitchFamily="34" charset="0"/>
                <a:cs typeface="Times New Roman" pitchFamily="18" charset="0"/>
              </a:rPr>
              <a:t>О вкусах не спорят, ведь главное - польза.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normalizeH="0" baseline="0" dirty="0" smtClean="0">
                <a:ln w="12700">
                  <a:solidFill>
                    <a:schemeClr val="tx2">
                      <a:satMod val="155000"/>
                    </a:schemeClr>
                  </a:solidFill>
                  <a:prstDash val="solid"/>
                </a:ln>
                <a:solidFill>
                  <a:srgbClr val="C5A13B"/>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ea typeface="Calibri" pitchFamily="34" charset="0"/>
                <a:cs typeface="Times New Roman" pitchFamily="18" charset="0"/>
              </a:rPr>
              <a:t>Американские ученые пришли к выводу, что употребление нежирных молочных продуктов способно на 50% снизить риск заболеваний</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normalizeH="0" baseline="0" dirty="0" smtClean="0">
                <a:ln w="12700">
                  <a:solidFill>
                    <a:schemeClr val="tx2">
                      <a:satMod val="155000"/>
                    </a:schemeClr>
                  </a:solidFill>
                  <a:prstDash val="solid"/>
                </a:ln>
                <a:solidFill>
                  <a:srgbClr val="C5A13B"/>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ea typeface="Calibri" pitchFamily="34" charset="0"/>
                <a:cs typeface="Times New Roman" pitchFamily="18" charset="0"/>
              </a:rPr>
              <a:t> сердечно - сосудистой системы, таких, как инсульт и гипертония</a:t>
            </a:r>
            <a:endParaRPr kumimoji="0" lang="ru-RU" sz="2800" b="1" i="0" u="none" strike="noStrike" normalizeH="0" baseline="0" dirty="0" smtClean="0">
              <a:ln w="12700">
                <a:solidFill>
                  <a:schemeClr val="tx2">
                    <a:satMod val="155000"/>
                  </a:schemeClr>
                </a:solidFill>
                <a:prstDash val="solid"/>
              </a:ln>
              <a:solidFill>
                <a:srgbClr val="C5A13B"/>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cs typeface="Arial" pitchFamily="34" charset="0"/>
            </a:endParaRPr>
          </a:p>
        </p:txBody>
      </p:sp>
    </p:spTree>
  </p:cSld>
  <p:clrMapOvr>
    <a:masterClrMapping/>
  </p:clrMapOvr>
  <p:transition spd="med">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000" b="1" cap="none" dirty="0" smtClean="0">
                <a:ln w="12700">
                  <a:solidFill>
                    <a:schemeClr val="tx2">
                      <a:satMod val="155000"/>
                    </a:schemeClr>
                  </a:solidFill>
                  <a:prstDash val="solid"/>
                </a:ln>
                <a:solidFill>
                  <a:srgbClr val="1574FF"/>
                </a:solidFill>
                <a:effectLst>
                  <a:outerShdw blurRad="38100" dist="38100" dir="2700000" algn="tl">
                    <a:srgbClr val="000000">
                      <a:alpha val="43137"/>
                    </a:srgbClr>
                  </a:outerShdw>
                </a:effectLst>
                <a:latin typeface="Comic Sans MS" pitchFamily="66" charset="0"/>
              </a:rPr>
              <a:t>Исследовательская работа </a:t>
            </a:r>
            <a:endParaRPr lang="ru-RU" sz="4000" b="1" cap="none" dirty="0">
              <a:ln w="12700">
                <a:solidFill>
                  <a:schemeClr val="tx2">
                    <a:satMod val="155000"/>
                  </a:schemeClr>
                </a:solidFill>
                <a:prstDash val="solid"/>
              </a:ln>
              <a:solidFill>
                <a:srgbClr val="1574FF"/>
              </a:solidFill>
              <a:effectLst>
                <a:outerShdw blurRad="38100" dist="38100" dir="2700000" algn="tl">
                  <a:srgbClr val="000000">
                    <a:alpha val="43137"/>
                  </a:srgbClr>
                </a:outerShdw>
              </a:effectLst>
              <a:latin typeface="Comic Sans MS" pitchFamily="66" charset="0"/>
            </a:endParaRPr>
          </a:p>
        </p:txBody>
      </p:sp>
      <p:sp>
        <p:nvSpPr>
          <p:cNvPr id="3" name="Содержимое 2"/>
          <p:cNvSpPr>
            <a:spLocks noGrp="1"/>
          </p:cNvSpPr>
          <p:nvPr>
            <p:ph sz="quarter" idx="1"/>
          </p:nvPr>
        </p:nvSpPr>
        <p:spPr>
          <a:xfrm>
            <a:off x="457200" y="1600200"/>
            <a:ext cx="7972452" cy="4900634"/>
          </a:xfrm>
        </p:spPr>
        <p:txBody>
          <a:bodyPr>
            <a:normAutofit/>
          </a:bodyPr>
          <a:lstStyle/>
          <a:p>
            <a:pPr>
              <a:buNone/>
            </a:pPr>
            <a:r>
              <a:rPr lang="ru-RU" sz="3200" b="1" dirty="0" smtClean="0">
                <a:ln w="17780" cmpd="sng">
                  <a:solidFill>
                    <a:schemeClr val="accent1">
                      <a:tint val="3000"/>
                    </a:schemeClr>
                  </a:solidFill>
                  <a:prstDash val="solid"/>
                  <a:miter lim="800000"/>
                </a:ln>
                <a:solidFill>
                  <a:srgbClr val="0070C0"/>
                </a:solidFill>
                <a:effectLst>
                  <a:outerShdw blurRad="55000" dist="50800" dir="5400000" algn="tl">
                    <a:srgbClr val="000000">
                      <a:alpha val="33000"/>
                    </a:srgbClr>
                  </a:outerShdw>
                </a:effectLst>
              </a:rPr>
              <a:t> </a:t>
            </a:r>
            <a:r>
              <a:rPr lang="ru-RU" sz="3200" b="1" dirty="0" smtClean="0">
                <a:ln w="17780" cmpd="sng">
                  <a:solidFill>
                    <a:schemeClr val="accent1">
                      <a:tint val="3000"/>
                    </a:schemeClr>
                  </a:solidFill>
                  <a:prstDash val="solid"/>
                  <a:miter lim="800000"/>
                </a:ln>
                <a:solidFill>
                  <a:srgbClr val="0070C0"/>
                </a:solidFill>
                <a:effectLst>
                  <a:outerShdw blurRad="55000" dist="50800" dir="5400000" algn="tl">
                    <a:srgbClr val="000000">
                      <a:alpha val="33000"/>
                    </a:srgbClr>
                  </a:outerShdw>
                </a:effectLst>
                <a:latin typeface="Comic Sans MS" pitchFamily="66" charset="0"/>
              </a:rPr>
              <a:t>Цель:</a:t>
            </a:r>
          </a:p>
          <a:p>
            <a:r>
              <a:rPr lang="ru-RU" sz="3200" b="1" dirty="0" smtClean="0">
                <a:ln w="17780" cmpd="sng">
                  <a:solidFill>
                    <a:schemeClr val="accent1">
                      <a:tint val="3000"/>
                    </a:schemeClr>
                  </a:solidFill>
                  <a:prstDash val="solid"/>
                  <a:miter lim="800000"/>
                </a:ln>
                <a:solidFill>
                  <a:srgbClr val="0070C0"/>
                </a:solidFill>
                <a:effectLst>
                  <a:outerShdw blurRad="55000" dist="50800" dir="5400000" algn="tl">
                    <a:srgbClr val="000000">
                      <a:alpha val="33000"/>
                    </a:srgbClr>
                  </a:outerShdw>
                </a:effectLst>
                <a:latin typeface="Comic Sans MS" pitchFamily="66" charset="0"/>
              </a:rPr>
              <a:t> Изучить вкусовые и ароматические вещества молока.</a:t>
            </a:r>
          </a:p>
          <a:p>
            <a:r>
              <a:rPr lang="ru-RU" sz="3200" b="1" dirty="0" smtClean="0">
                <a:ln w="17780" cmpd="sng">
                  <a:solidFill>
                    <a:schemeClr val="accent1">
                      <a:tint val="3000"/>
                    </a:schemeClr>
                  </a:solidFill>
                  <a:prstDash val="solid"/>
                  <a:miter lim="800000"/>
                </a:ln>
                <a:solidFill>
                  <a:srgbClr val="0070C0"/>
                </a:solidFill>
                <a:effectLst>
                  <a:outerShdw blurRad="55000" dist="50800" dir="5400000" algn="tl">
                    <a:srgbClr val="000000">
                      <a:alpha val="33000"/>
                    </a:srgbClr>
                  </a:outerShdw>
                </a:effectLst>
                <a:latin typeface="Comic Sans MS" pitchFamily="66" charset="0"/>
              </a:rPr>
              <a:t>Сделать соответствующий вывод</a:t>
            </a:r>
            <a:endParaRPr lang="ru-RU" sz="3200" b="1" dirty="0">
              <a:ln w="17780" cmpd="sng">
                <a:solidFill>
                  <a:schemeClr val="accent1">
                    <a:tint val="3000"/>
                  </a:schemeClr>
                </a:solidFill>
                <a:prstDash val="solid"/>
                <a:miter lim="800000"/>
              </a:ln>
              <a:solidFill>
                <a:srgbClr val="0070C0"/>
              </a:solidFill>
              <a:effectLst>
                <a:outerShdw blurRad="55000" dist="50800" dir="5400000" algn="tl">
                  <a:srgbClr val="000000">
                    <a:alpha val="33000"/>
                  </a:srgbClr>
                </a:outerShdw>
              </a:effectLst>
              <a:latin typeface="Comic Sans MS" pitchFamily="66" charset="0"/>
            </a:endParaRPr>
          </a:p>
        </p:txBody>
      </p:sp>
      <p:pic>
        <p:nvPicPr>
          <p:cNvPr id="3074" name="Picture 2" descr="C:\Users\Я\Pictures\анимашки\ОБЫЧНЫЕ\продукты питания, кухня\другая еда\24259.gif"/>
          <p:cNvPicPr>
            <a:picLocks noChangeAspect="1" noChangeArrowheads="1" noCrop="1"/>
          </p:cNvPicPr>
          <p:nvPr/>
        </p:nvPicPr>
        <p:blipFill>
          <a:blip r:embed="rId3"/>
          <a:srcRect/>
          <a:stretch>
            <a:fillRect/>
          </a:stretch>
        </p:blipFill>
        <p:spPr bwMode="auto">
          <a:xfrm>
            <a:off x="7786710" y="285728"/>
            <a:ext cx="928694" cy="928694"/>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5A3FF"/>
        </a:solidFill>
        <a:effectLst/>
      </p:bgPr>
    </p:bg>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85720" y="214290"/>
            <a:ext cx="8643998" cy="58785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sz="4000" u="none" strike="noStrike" normalizeH="0" baseline="0" dirty="0" smtClean="0">
                <a:ln w="18415" cmpd="sng">
                  <a:solidFill>
                    <a:srgbClr val="FFFFFF"/>
                  </a:solidFill>
                  <a:prstDash val="solid"/>
                </a:ln>
                <a:solidFill>
                  <a:srgbClr val="FFFFFF"/>
                </a:solidFill>
                <a:effectLst>
                  <a:glow rad="228600">
                    <a:schemeClr val="accent3">
                      <a:satMod val="175000"/>
                      <a:alpha val="40000"/>
                    </a:schemeClr>
                  </a:glow>
                  <a:outerShdw blurRad="63500" dir="3600000" algn="tl" rotWithShape="0">
                    <a:srgbClr val="000000">
                      <a:alpha val="70000"/>
                    </a:srgbClr>
                  </a:outerShdw>
                </a:effectLst>
                <a:latin typeface="Comic Sans MS" pitchFamily="66" charset="0"/>
                <a:ea typeface="Calibri" pitchFamily="34" charset="0"/>
                <a:cs typeface="Times New Roman" pitchFamily="18" charset="0"/>
              </a:rPr>
              <a:t>Эксперимент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1" i="1"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цельное домашнее молоко</a:t>
            </a:r>
            <a:endParaRPr kumimoji="0" lang="ru-RU" sz="2400" b="1" i="0" u="none" strike="noStrike" cap="none" normalizeH="0" baseline="0" dirty="0" smtClean="0">
              <a:ln>
                <a:noFill/>
              </a:ln>
              <a:solidFill>
                <a:schemeClr val="tx1"/>
              </a:solidFill>
              <a:effectLst/>
              <a:latin typeface="Comic Sans MS" pitchFamily="66"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(образец №1)</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молоко</a:t>
            </a:r>
            <a:r>
              <a:rPr kumimoji="0" lang="ru-RU" sz="2400" b="1" i="0" u="none" strike="noStrike" cap="none" normalizeH="0" dirty="0" smtClean="0">
                <a:ln>
                  <a:noFill/>
                </a:ln>
                <a:solidFill>
                  <a:schemeClr val="tx1"/>
                </a:solidFill>
                <a:effectLst/>
                <a:latin typeface="Comic Sans MS" pitchFamily="66" charset="0"/>
                <a:ea typeface="Calibri" pitchFamily="34" charset="0"/>
                <a:cs typeface="Times New Roman" pitchFamily="18" charset="0"/>
              </a:rPr>
              <a:t> </a:t>
            </a:r>
            <a:r>
              <a:rPr kumimoji="0" lang="ru-RU"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Саратовской области ОАО</a:t>
            </a:r>
          </a:p>
          <a:p>
            <a:pPr lvl="0" eaLnBrk="0" fontAlgn="base" hangingPunct="0">
              <a:spcBef>
                <a:spcPct val="0"/>
              </a:spcBef>
              <a:spcAft>
                <a:spcPct val="0"/>
              </a:spcAft>
            </a:pPr>
            <a:r>
              <a:rPr kumimoji="0" lang="ru-RU"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«Молочный комбинат </a:t>
            </a:r>
            <a:r>
              <a:rPr kumimoji="0" lang="ru-RU" sz="2400" b="1" i="0" u="none" strike="noStrike" cap="none" normalizeH="0" baseline="0" dirty="0" err="1" smtClean="0">
                <a:ln>
                  <a:noFill/>
                </a:ln>
                <a:solidFill>
                  <a:schemeClr val="tx1"/>
                </a:solidFill>
                <a:effectLst/>
                <a:latin typeface="Comic Sans MS" pitchFamily="66" charset="0"/>
                <a:ea typeface="Calibri" pitchFamily="34" charset="0"/>
                <a:cs typeface="Times New Roman" pitchFamily="18" charset="0"/>
              </a:rPr>
              <a:t>Энгельсский</a:t>
            </a:r>
            <a:r>
              <a:rPr kumimoji="0" lang="ru-RU"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lang="ru-RU" sz="2400" b="1" dirty="0" smtClean="0">
                <a:latin typeface="Comic Sans MS" pitchFamily="66" charset="0"/>
              </a:rPr>
              <a:t> </a:t>
            </a:r>
          </a:p>
          <a:p>
            <a:pPr lvl="0" eaLnBrk="0" fontAlgn="base" hangingPunct="0">
              <a:spcBef>
                <a:spcPct val="0"/>
              </a:spcBef>
              <a:spcAft>
                <a:spcPct val="0"/>
              </a:spcAft>
            </a:pPr>
            <a:r>
              <a:rPr lang="ru-RU" sz="2400" b="1" dirty="0" smtClean="0">
                <a:latin typeface="Comic Sans MS" pitchFamily="66" charset="0"/>
              </a:rPr>
              <a:t>«Здоровье на 5+»   предназначена для питания детей дошкольного и школьного возраста</a:t>
            </a:r>
            <a:r>
              <a:rPr kumimoji="0" lang="ru-RU"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r>
              <a:rPr lang="ru-RU" sz="2400" dirty="0" smtClean="0">
                <a:latin typeface="Comic Sans MS" pitchFamily="66" charset="0"/>
                <a:ea typeface="Calibri" pitchFamily="34" charset="0"/>
                <a:cs typeface="Times New Roman" pitchFamily="18" charset="0"/>
              </a:rPr>
              <a:t>( образец №2) </a:t>
            </a:r>
            <a:endParaRPr kumimoji="0" lang="ru-RU"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ru-RU" sz="2400" dirty="0" smtClean="0">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endParaRPr>
          </a:p>
          <a:p>
            <a:pPr lvl="0" eaLnBrk="0" fontAlgn="base" hangingPunct="0">
              <a:spcBef>
                <a:spcPct val="0"/>
              </a:spcBef>
              <a:spcAft>
                <a:spcPct val="0"/>
              </a:spcAft>
            </a:pPr>
            <a:r>
              <a:rPr kumimoji="0" lang="ru-RU" sz="2400" b="1" i="0" u="none" strike="noStrike" cap="none" normalizeH="0" baseline="0" dirty="0" smtClean="0">
                <a:ln>
                  <a:noFill/>
                </a:ln>
                <a:solidFill>
                  <a:schemeClr val="tx1"/>
                </a:solidFill>
                <a:effectLst/>
                <a:latin typeface="Comic Sans MS" pitchFamily="66" charset="0"/>
                <a:ea typeface="Calibri" pitchFamily="34" charset="0"/>
                <a:cs typeface="Times New Roman" pitchFamily="18" charset="0"/>
              </a:rPr>
              <a:t>ОАО «Саратовский молочный комбинат» </a:t>
            </a:r>
          </a:p>
          <a:p>
            <a:pPr lvl="0" eaLnBrk="0" fontAlgn="base" hangingPunct="0">
              <a:spcBef>
                <a:spcPct val="0"/>
              </a:spcBef>
              <a:spcAft>
                <a:spcPct val="0"/>
              </a:spcAft>
            </a:pPr>
            <a:r>
              <a:rPr lang="ru-RU" sz="2400" dirty="0" smtClean="0">
                <a:latin typeface="Comic Sans MS" pitchFamily="66" charset="0"/>
                <a:ea typeface="Calibri" pitchFamily="34" charset="0"/>
                <a:cs typeface="Times New Roman" pitchFamily="18" charset="0"/>
              </a:rPr>
              <a:t>( образец №3) </a:t>
            </a:r>
            <a:endParaRPr kumimoji="0" lang="ru-RU" sz="2400" b="0" i="0" u="none" strike="noStrike" cap="none" normalizeH="0" baseline="0" dirty="0" smtClean="0">
              <a:ln>
                <a:noFill/>
              </a:ln>
              <a:solidFill>
                <a:schemeClr val="tx1"/>
              </a:solidFill>
              <a:effectLst/>
              <a:latin typeface="Comic Sans MS" pitchFamily="66" charset="0"/>
            </a:endParaRPr>
          </a:p>
        </p:txBody>
      </p:sp>
      <p:pic>
        <p:nvPicPr>
          <p:cNvPr id="3" name="Рисунок 2" descr="300px-Milk_glass.jpg"/>
          <p:cNvPicPr>
            <a:picLocks noChangeAspect="1"/>
          </p:cNvPicPr>
          <p:nvPr/>
        </p:nvPicPr>
        <p:blipFill>
          <a:blip r:embed="rId2"/>
          <a:stretch>
            <a:fillRect/>
          </a:stretch>
        </p:blipFill>
        <p:spPr>
          <a:xfrm>
            <a:off x="5357818" y="166665"/>
            <a:ext cx="1928826" cy="2571765"/>
          </a:xfrm>
          <a:prstGeom prst="rect">
            <a:avLst/>
          </a:prstGeom>
          <a:ln>
            <a:noFill/>
          </a:ln>
          <a:effectLst>
            <a:softEdge rad="317500"/>
          </a:effectLst>
        </p:spPr>
      </p:pic>
      <p:pic>
        <p:nvPicPr>
          <p:cNvPr id="4" name="Рисунок 3" descr="DSCN5684.JPG"/>
          <p:cNvPicPr>
            <a:picLocks noChangeAspect="1"/>
          </p:cNvPicPr>
          <p:nvPr/>
        </p:nvPicPr>
        <p:blipFill>
          <a:blip r:embed="rId3" cstate="print"/>
          <a:srcRect l="14062" t="14583" r="13281" b="7291"/>
          <a:stretch>
            <a:fillRect/>
          </a:stretch>
        </p:blipFill>
        <p:spPr>
          <a:xfrm rot="5400000">
            <a:off x="6918023" y="2040245"/>
            <a:ext cx="1594497" cy="1285884"/>
          </a:xfrm>
          <a:prstGeom prst="rect">
            <a:avLst/>
          </a:prstGeom>
          <a:ln>
            <a:noFill/>
          </a:ln>
          <a:effectLst>
            <a:softEdge rad="112500"/>
          </a:effectLst>
        </p:spPr>
      </p:pic>
      <p:pic>
        <p:nvPicPr>
          <p:cNvPr id="1026" name="Picture 2" descr="H:\молоко\Молочная река\DSCN5688.JPG"/>
          <p:cNvPicPr>
            <a:picLocks noChangeAspect="1" noChangeArrowheads="1"/>
          </p:cNvPicPr>
          <p:nvPr/>
        </p:nvPicPr>
        <p:blipFill>
          <a:blip r:embed="rId4" cstate="print"/>
          <a:srcRect l="1170" t="10330" r="1170" b="4227"/>
          <a:stretch>
            <a:fillRect/>
          </a:stretch>
        </p:blipFill>
        <p:spPr bwMode="auto">
          <a:xfrm rot="5400000">
            <a:off x="6475749" y="4522247"/>
            <a:ext cx="2639774" cy="1732364"/>
          </a:xfrm>
          <a:prstGeom prst="rect">
            <a:avLst/>
          </a:prstGeom>
          <a:ln>
            <a:noFill/>
          </a:ln>
          <a:effectLst>
            <a:softEdge rad="112500"/>
          </a:effectLst>
        </p:spPr>
      </p:pic>
    </p:spTree>
  </p:cSld>
  <p:clrMapOvr>
    <a:masterClrMapping/>
  </p:clrMapOvr>
  <p:transition spd="med">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pic>
        <p:nvPicPr>
          <p:cNvPr id="4" name="Содержимое 4" descr="DSCN4307.JPG"/>
          <p:cNvPicPr>
            <a:picLocks noChangeAspect="1"/>
          </p:cNvPicPr>
          <p:nvPr/>
        </p:nvPicPr>
        <p:blipFill>
          <a:blip r:embed="rId3" cstate="print"/>
          <a:srcRect l="9866" r="7917" b="18879"/>
          <a:stretch>
            <a:fillRect/>
          </a:stretch>
        </p:blipFill>
        <p:spPr>
          <a:xfrm>
            <a:off x="5072066" y="1643050"/>
            <a:ext cx="3475362" cy="25717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Прямоугольник 4"/>
          <p:cNvSpPr/>
          <p:nvPr/>
        </p:nvSpPr>
        <p:spPr>
          <a:xfrm>
            <a:off x="214282" y="500042"/>
            <a:ext cx="5786478" cy="584775"/>
          </a:xfrm>
          <a:prstGeom prst="rect">
            <a:avLst/>
          </a:prstGeom>
        </p:spPr>
        <p:txBody>
          <a:bodyPr wrap="square">
            <a:spAutoFit/>
          </a:bodyPr>
          <a:lstStyle/>
          <a:p>
            <a:r>
              <a:rPr lang="ru-RU" sz="3200" b="1"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latin typeface="Comic Sans MS" pitchFamily="66" charset="0"/>
              </a:rPr>
              <a:t>Определи цвет молока</a:t>
            </a:r>
          </a:p>
        </p:txBody>
      </p:sp>
      <p:sp>
        <p:nvSpPr>
          <p:cNvPr id="6" name="Прямоугольник 5"/>
          <p:cNvSpPr/>
          <p:nvPr/>
        </p:nvSpPr>
        <p:spPr>
          <a:xfrm>
            <a:off x="3214678" y="4429132"/>
            <a:ext cx="5072098" cy="1077218"/>
          </a:xfrm>
          <a:prstGeom prst="rect">
            <a:avLst/>
          </a:prstGeom>
        </p:spPr>
        <p:txBody>
          <a:bodyPr wrap="square">
            <a:spAutoFit/>
          </a:bodyPr>
          <a:lstStyle/>
          <a:p>
            <a:pPr algn="ctr"/>
            <a:r>
              <a:rPr lang="ru-RU" sz="3200" b="1" dirty="0" smtClean="0">
                <a:ln w="12700">
                  <a:solidFill>
                    <a:schemeClr val="tx2">
                      <a:satMod val="155000"/>
                    </a:schemeClr>
                  </a:solidFill>
                  <a:prstDash val="solid"/>
                </a:ln>
                <a:solidFill>
                  <a:schemeClr val="bg2">
                    <a:tint val="85000"/>
                    <a:satMod val="155000"/>
                  </a:schemeClr>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rPr>
              <a:t>Определили запах, </a:t>
            </a:r>
          </a:p>
          <a:p>
            <a:pPr algn="ctr"/>
            <a:r>
              <a:rPr lang="ru-RU" sz="3200" b="1" dirty="0" smtClean="0">
                <a:ln w="12700">
                  <a:solidFill>
                    <a:schemeClr val="tx2">
                      <a:satMod val="155000"/>
                    </a:schemeClr>
                  </a:solidFill>
                  <a:prstDash val="solid"/>
                </a:ln>
                <a:solidFill>
                  <a:schemeClr val="bg2">
                    <a:tint val="85000"/>
                    <a:satMod val="155000"/>
                  </a:schemeClr>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rPr>
              <a:t>вкус молока</a:t>
            </a:r>
          </a:p>
        </p:txBody>
      </p:sp>
      <p:pic>
        <p:nvPicPr>
          <p:cNvPr id="7" name="Picture 3" descr="C:\Users\Я\Pictures\ФОТО\10 -11 класс\акции\DSCN4304.JPG"/>
          <p:cNvPicPr>
            <a:picLocks noChangeAspect="1" noChangeArrowheads="1"/>
          </p:cNvPicPr>
          <p:nvPr/>
        </p:nvPicPr>
        <p:blipFill>
          <a:blip r:embed="rId4" cstate="print"/>
          <a:srcRect l="8885" t="5922" r="37808" b="5242"/>
          <a:stretch>
            <a:fillRect/>
          </a:stretch>
        </p:blipFill>
        <p:spPr bwMode="auto">
          <a:xfrm>
            <a:off x="500034" y="2714620"/>
            <a:ext cx="2914670" cy="36433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4" name="Содержимое 2"/>
          <p:cNvSpPr txBox="1">
            <a:spLocks/>
          </p:cNvSpPr>
          <p:nvPr/>
        </p:nvSpPr>
        <p:spPr>
          <a:xfrm>
            <a:off x="285720" y="1357298"/>
            <a:ext cx="3929090" cy="2071702"/>
          </a:xfrm>
          <a:prstGeom prst="rect">
            <a:avLst/>
          </a:prstGeom>
        </p:spPr>
        <p:txBody>
          <a:bodyPr vert="horz">
            <a:noAutofit/>
          </a:bodyPr>
          <a:lstStyle/>
          <a:p>
            <a:pPr marL="274320" marR="0" lvl="0" indent="-274320" algn="ctr" defTabSz="914400" rtl="0" eaLnBrk="1" fontAlgn="auto" latinLnBrk="0" hangingPunct="1">
              <a:lnSpc>
                <a:spcPct val="100000"/>
              </a:lnSpc>
              <a:spcBef>
                <a:spcPts val="600"/>
              </a:spcBef>
              <a:spcAft>
                <a:spcPts val="0"/>
              </a:spcAft>
              <a:buClr>
                <a:schemeClr val="accent1"/>
              </a:buClr>
              <a:buSzPct val="70000"/>
              <a:tabLst/>
              <a:defRPr/>
            </a:pPr>
            <a:r>
              <a:rPr kumimoji="0" lang="ru-RU" sz="3200" b="1" i="0" u="none" strike="noStrike" kern="1200" normalizeH="0" baseline="0" noProof="0"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uLnTx/>
                <a:uFillTx/>
                <a:latin typeface="Comic Sans MS" pitchFamily="66" charset="0"/>
                <a:ea typeface="+mn-ea"/>
                <a:cs typeface="+mn-cs"/>
              </a:rPr>
              <a:t> Определи</a:t>
            </a:r>
            <a:r>
              <a:rPr kumimoji="0" lang="ru-RU" sz="3200" b="1" i="0" u="none" strike="noStrike" kern="1200" normalizeH="0" noProof="0"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uLnTx/>
                <a:uFillTx/>
                <a:latin typeface="Comic Sans MS" pitchFamily="66" charset="0"/>
                <a:ea typeface="+mn-ea"/>
                <a:cs typeface="+mn-cs"/>
              </a:rPr>
              <a:t> </a:t>
            </a:r>
            <a:r>
              <a:rPr kumimoji="0" lang="ru-RU" sz="3200" b="1" i="0" u="none" strike="noStrike" kern="1200" normalizeH="0" baseline="0" noProof="0"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uLnTx/>
                <a:uFillTx/>
                <a:latin typeface="Comic Sans MS" pitchFamily="66" charset="0"/>
                <a:ea typeface="+mn-ea"/>
                <a:cs typeface="+mn-cs"/>
              </a:rPr>
              <a:t> консистенцию молока</a:t>
            </a:r>
            <a:endParaRPr kumimoji="0" lang="ru-RU" sz="3200" b="1" i="0" u="none" strike="noStrike" kern="1200" normalizeH="0" baseline="0" noProof="0" dirty="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uLnTx/>
              <a:uFillTx/>
              <a:latin typeface="Comic Sans MS" pitchFamily="66" charset="0"/>
              <a:ea typeface="+mn-ea"/>
              <a:cs typeface="+mn-cs"/>
            </a:endParaRPr>
          </a:p>
        </p:txBody>
      </p:sp>
      <p:pic>
        <p:nvPicPr>
          <p:cNvPr id="5" name="Picture 2" descr="C:\Users\Я\Pictures\ФОТО\10 -11 класс\акции\DSCN4302.JPG"/>
          <p:cNvPicPr>
            <a:picLocks noChangeAspect="1" noChangeArrowheads="1"/>
          </p:cNvPicPr>
          <p:nvPr/>
        </p:nvPicPr>
        <p:blipFill>
          <a:blip r:embed="rId3" cstate="print"/>
          <a:srcRect l="8242" b="-1638"/>
          <a:stretch>
            <a:fillRect/>
          </a:stretch>
        </p:blipFill>
        <p:spPr bwMode="auto">
          <a:xfrm>
            <a:off x="4500562" y="428604"/>
            <a:ext cx="4000528" cy="33238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193" name="Picture 1" descr="H:\молоко\DSCN5696.JPG"/>
          <p:cNvPicPr>
            <a:picLocks noChangeAspect="1" noChangeArrowheads="1"/>
          </p:cNvPicPr>
          <p:nvPr/>
        </p:nvPicPr>
        <p:blipFill>
          <a:blip r:embed="rId4" cstate="print"/>
          <a:srcRect l="24415" t="8138" r="14547" b="6418"/>
          <a:stretch>
            <a:fillRect/>
          </a:stretch>
        </p:blipFill>
        <p:spPr bwMode="auto">
          <a:xfrm>
            <a:off x="357158" y="3357562"/>
            <a:ext cx="2993592" cy="3143272"/>
          </a:xfrm>
          <a:prstGeom prst="teardrop">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plit orient="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357158" y="571480"/>
            <a:ext cx="8501122" cy="4247317"/>
          </a:xfrm>
          <a:prstGeom prst="rect">
            <a:avLst/>
          </a:prstGeom>
        </p:spPr>
        <p:txBody>
          <a:bodyPr wrap="square">
            <a:spAutoFit/>
          </a:bodyPr>
          <a:lstStyle/>
          <a:p>
            <a:r>
              <a:rPr lang="ru-RU" sz="2800" b="1" i="1" dirty="0" smtClean="0">
                <a:ln w="17780" cmpd="sng">
                  <a:solidFill>
                    <a:schemeClr val="accent1">
                      <a:tint val="3000"/>
                    </a:schemeClr>
                  </a:solidFill>
                  <a:prstDash val="solid"/>
                  <a:miter lim="800000"/>
                </a:ln>
                <a:solidFill>
                  <a:srgbClr val="0000CC"/>
                </a:solidFill>
                <a:effectLst>
                  <a:outerShdw blurRad="55000" dist="50800" dir="5400000" algn="tl">
                    <a:srgbClr val="000000">
                      <a:alpha val="33000"/>
                    </a:srgbClr>
                  </a:outerShdw>
                </a:effectLst>
                <a:latin typeface="Comic Sans MS" pitchFamily="66" charset="0"/>
              </a:rPr>
              <a:t>ПОСТАНОВКА ПРОБЛЕМЫ: </a:t>
            </a:r>
          </a:p>
          <a:p>
            <a:endParaRPr lang="ru-RU" sz="2800" b="1" i="1" dirty="0" smtClean="0">
              <a:ln w="17780" cmpd="sng">
                <a:solidFill>
                  <a:schemeClr val="accent1">
                    <a:tint val="3000"/>
                  </a:schemeClr>
                </a:solidFill>
                <a:prstDash val="solid"/>
                <a:miter lim="800000"/>
              </a:ln>
              <a:solidFill>
                <a:srgbClr val="0070C0"/>
              </a:solidFill>
              <a:effectLst>
                <a:outerShdw blurRad="55000" dist="50800" dir="5400000" algn="tl">
                  <a:srgbClr val="000000">
                    <a:alpha val="33000"/>
                  </a:srgbClr>
                </a:outerShdw>
              </a:effectLst>
              <a:latin typeface="Comic Sans MS" pitchFamily="66" charset="0"/>
            </a:endParaRPr>
          </a:p>
          <a:p>
            <a:r>
              <a:rPr lang="ru-RU" sz="2800" b="1" i="1" dirty="0" smtClean="0">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rPr>
              <a:t>Молоко, один из важнейших продуктов которые употребляет человек, оно является сырьём для получения кисломолочных продуктов, сыров, масла. Всегда ли мы употребляем качественное молоко? Можно ли определить качество молока в домашних условиях?</a:t>
            </a:r>
            <a:r>
              <a:rPr lang="ru-RU" dirty="0" smtClean="0"/>
              <a:t/>
            </a:r>
            <a:br>
              <a:rPr lang="ru-RU" dirty="0" smtClean="0"/>
            </a:br>
            <a:endParaRPr lang="ru-RU" dirty="0"/>
          </a:p>
        </p:txBody>
      </p:sp>
    </p:spTree>
  </p:cSld>
  <p:clrMapOvr>
    <a:masterClrMapping/>
  </p:clrMapOvr>
  <p:transition spd="med">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pic>
        <p:nvPicPr>
          <p:cNvPr id="6" name="Содержимое 5" descr="DSCN5700.JPG"/>
          <p:cNvPicPr>
            <a:picLocks noGrp="1" noChangeAspect="1"/>
          </p:cNvPicPr>
          <p:nvPr>
            <p:ph sz="quarter" idx="1"/>
          </p:nvPr>
        </p:nvPicPr>
        <p:blipFill>
          <a:blip r:embed="rId3" cstate="print"/>
          <a:srcRect l="3070" t="12280" r="227" b="7902"/>
          <a:stretch>
            <a:fillRect/>
          </a:stretch>
        </p:blipFill>
        <p:spPr>
          <a:xfrm>
            <a:off x="5000628" y="214290"/>
            <a:ext cx="3621357" cy="22417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Рисунок 7" descr="DSCN5698.JPG"/>
          <p:cNvPicPr>
            <a:picLocks noChangeAspect="1"/>
          </p:cNvPicPr>
          <p:nvPr/>
        </p:nvPicPr>
        <p:blipFill>
          <a:blip r:embed="rId4" cstate="print"/>
          <a:srcRect l="19614" t="9474" r="4589"/>
          <a:stretch>
            <a:fillRect/>
          </a:stretch>
        </p:blipFill>
        <p:spPr>
          <a:xfrm rot="5400000">
            <a:off x="5780353" y="3577969"/>
            <a:ext cx="2857522" cy="25595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169" name="Rectangle 1"/>
          <p:cNvSpPr>
            <a:spLocks noChangeArrowheads="1"/>
          </p:cNvSpPr>
          <p:nvPr/>
        </p:nvSpPr>
        <p:spPr bwMode="auto">
          <a:xfrm>
            <a:off x="214282" y="5500702"/>
            <a:ext cx="4347665" cy="95410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sz="2800" b="1" i="0" u="none" strike="noStrike" normalizeH="0" baseline="0" dirty="0" smtClean="0">
                <a:ln w="12700">
                  <a:solidFill>
                    <a:schemeClr val="tx2">
                      <a:satMod val="155000"/>
                    </a:schemeClr>
                  </a:solidFill>
                  <a:prstDash val="solid"/>
                </a:ln>
                <a:solidFill>
                  <a:schemeClr val="bg2">
                    <a:tint val="85000"/>
                    <a:satMod val="155000"/>
                  </a:schemeClr>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ea typeface="Calibri" pitchFamily="34" charset="0"/>
                <a:cs typeface="Times New Roman" pitchFamily="18" charset="0"/>
              </a:rPr>
              <a:t>Определение наличия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800" b="1" i="0" u="none" strike="noStrike" normalizeH="0" baseline="0" dirty="0" smtClean="0">
                <a:ln w="12700">
                  <a:solidFill>
                    <a:schemeClr val="tx2">
                      <a:satMod val="155000"/>
                    </a:schemeClr>
                  </a:solidFill>
                  <a:prstDash val="solid"/>
                </a:ln>
                <a:solidFill>
                  <a:schemeClr val="bg2">
                    <a:tint val="85000"/>
                    <a:satMod val="155000"/>
                  </a:schemeClr>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ea typeface="Calibri" pitchFamily="34" charset="0"/>
                <a:cs typeface="Times New Roman" pitchFamily="18" charset="0"/>
              </a:rPr>
              <a:t>крахмала в молоке</a:t>
            </a:r>
            <a:endParaRPr kumimoji="0" lang="ru-RU" sz="2800" b="1" i="0" u="none" strike="noStrike" normalizeH="0" baseline="0" dirty="0" smtClean="0">
              <a:ln w="12700">
                <a:solidFill>
                  <a:schemeClr val="tx2">
                    <a:satMod val="155000"/>
                  </a:schemeClr>
                </a:solidFill>
                <a:prstDash val="solid"/>
              </a:ln>
              <a:solidFill>
                <a:schemeClr val="bg2">
                  <a:tint val="85000"/>
                  <a:satMod val="155000"/>
                </a:schemeClr>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cs typeface="Arial" pitchFamily="34" charset="0"/>
            </a:endParaRPr>
          </a:p>
        </p:txBody>
      </p:sp>
      <p:sp>
        <p:nvSpPr>
          <p:cNvPr id="11" name="Прямоугольник 10"/>
          <p:cNvSpPr/>
          <p:nvPr/>
        </p:nvSpPr>
        <p:spPr>
          <a:xfrm>
            <a:off x="285720" y="1357298"/>
            <a:ext cx="4643470" cy="954107"/>
          </a:xfrm>
          <a:prstGeom prst="rect">
            <a:avLst/>
          </a:prstGeom>
        </p:spPr>
        <p:txBody>
          <a:bodyPr wrap="square">
            <a:spAutoFit/>
          </a:bodyPr>
          <a:lstStyle/>
          <a:p>
            <a:pPr lvl="0" algn="ctr" fontAlgn="base">
              <a:spcBef>
                <a:spcPct val="0"/>
              </a:spcBef>
              <a:spcAft>
                <a:spcPct val="0"/>
              </a:spcAft>
            </a:pPr>
            <a:r>
              <a:rPr lang="ru-RU" sz="2800" b="1" dirty="0" smtClean="0">
                <a:ln w="12700">
                  <a:solidFill>
                    <a:schemeClr val="tx2">
                      <a:satMod val="155000"/>
                    </a:schemeClr>
                  </a:solidFill>
                  <a:prstDash val="solid"/>
                </a:ln>
                <a:solidFill>
                  <a:schemeClr val="bg2">
                    <a:tint val="85000"/>
                    <a:satMod val="155000"/>
                  </a:schemeClr>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ea typeface="Calibri" pitchFamily="34" charset="0"/>
                <a:cs typeface="Times New Roman" pitchFamily="18" charset="0"/>
              </a:rPr>
              <a:t>Определение степени     чистоты молока</a:t>
            </a:r>
            <a:endParaRPr lang="ru-RU" sz="2800" b="1" dirty="0" smtClean="0">
              <a:ln w="12700">
                <a:solidFill>
                  <a:schemeClr val="tx2">
                    <a:satMod val="155000"/>
                  </a:schemeClr>
                </a:solidFill>
                <a:prstDash val="solid"/>
              </a:ln>
              <a:solidFill>
                <a:schemeClr val="bg2">
                  <a:tint val="85000"/>
                  <a:satMod val="155000"/>
                </a:schemeClr>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cs typeface="Arial" pitchFamily="34" charset="0"/>
            </a:endParaRPr>
          </a:p>
        </p:txBody>
      </p:sp>
      <p:pic>
        <p:nvPicPr>
          <p:cNvPr id="12" name="Рисунок 11" descr="DSCN5693.JPG"/>
          <p:cNvPicPr>
            <a:picLocks noChangeAspect="1"/>
          </p:cNvPicPr>
          <p:nvPr/>
        </p:nvPicPr>
        <p:blipFill>
          <a:blip r:embed="rId5" cstate="print"/>
          <a:stretch>
            <a:fillRect/>
          </a:stretch>
        </p:blipFill>
        <p:spPr>
          <a:xfrm rot="5400000">
            <a:off x="2348492" y="2794988"/>
            <a:ext cx="2928958" cy="2196719"/>
          </a:xfrm>
          <a:prstGeom prst="teardrop">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65A3FF"/>
        </a:solidFill>
        <a:effectLst/>
      </p:bgPr>
    </p:bg>
    <p:spTree>
      <p:nvGrpSpPr>
        <p:cNvPr id="1" name=""/>
        <p:cNvGrpSpPr/>
        <p:nvPr/>
      </p:nvGrpSpPr>
      <p:grpSpPr>
        <a:xfrm>
          <a:off x="0" y="0"/>
          <a:ext cx="0" cy="0"/>
          <a:chOff x="0" y="0"/>
          <a:chExt cx="0" cy="0"/>
        </a:xfrm>
      </p:grpSpPr>
      <p:sp>
        <p:nvSpPr>
          <p:cNvPr id="5" name="TextBox 4"/>
          <p:cNvSpPr txBox="1"/>
          <p:nvPr/>
        </p:nvSpPr>
        <p:spPr>
          <a:xfrm>
            <a:off x="857224" y="357166"/>
            <a:ext cx="6929486" cy="707886"/>
          </a:xfrm>
          <a:prstGeom prst="rect">
            <a:avLst/>
          </a:prstGeom>
          <a:noFill/>
        </p:spPr>
        <p:txBody>
          <a:bodyPr wrap="square" rtlCol="0">
            <a:spAutoFit/>
          </a:bodyPr>
          <a:lstStyle/>
          <a:p>
            <a:pPr algn="ctr"/>
            <a:r>
              <a:rPr lang="ru-RU" sz="4000" b="1"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latin typeface="Comic Sans MS" pitchFamily="66" charset="0"/>
              </a:rPr>
              <a:t>Исследование молока </a:t>
            </a:r>
            <a:endParaRPr lang="ru-RU" sz="4000" b="1" dirty="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latin typeface="Comic Sans MS" pitchFamily="66" charset="0"/>
            </a:endParaRPr>
          </a:p>
        </p:txBody>
      </p:sp>
      <p:graphicFrame>
        <p:nvGraphicFramePr>
          <p:cNvPr id="7" name="Содержимое 6"/>
          <p:cNvGraphicFramePr>
            <a:graphicFrameLocks noGrp="1"/>
          </p:cNvGraphicFramePr>
          <p:nvPr>
            <p:ph sz="quarter" idx="1"/>
          </p:nvPr>
        </p:nvGraphicFramePr>
        <p:xfrm>
          <a:off x="214282" y="1500174"/>
          <a:ext cx="8501125" cy="4435765"/>
        </p:xfrm>
        <a:graphic>
          <a:graphicData uri="http://schemas.openxmlformats.org/drawingml/2006/table">
            <a:tbl>
              <a:tblPr>
                <a:tableStyleId>{69C7853C-536D-4A76-A0AE-DD22124D55A5}</a:tableStyleId>
              </a:tblPr>
              <a:tblGrid>
                <a:gridCol w="2085658"/>
                <a:gridCol w="2221509"/>
                <a:gridCol w="2221509"/>
                <a:gridCol w="1972449"/>
              </a:tblGrid>
              <a:tr h="630937">
                <a:tc rowSpan="2">
                  <a:txBody>
                    <a:bodyPr/>
                    <a:lstStyle/>
                    <a:p>
                      <a:pPr>
                        <a:lnSpc>
                          <a:spcPct val="100000"/>
                        </a:lnSpc>
                        <a:spcAft>
                          <a:spcPts val="0"/>
                        </a:spcAft>
                      </a:pPr>
                      <a:r>
                        <a:rPr lang="ru-RU" sz="2000" b="1" dirty="0"/>
                        <a:t>Показатели</a:t>
                      </a:r>
                      <a:endParaRPr lang="ru-RU" sz="2000" b="1" i="0" dirty="0">
                        <a:latin typeface="+mj-lt"/>
                        <a:ea typeface="Calibri"/>
                        <a:cs typeface="Times New Roman"/>
                      </a:endParaRPr>
                    </a:p>
                  </a:txBody>
                  <a:tcPr marL="68580" marR="68580" marT="0" marB="0"/>
                </a:tc>
                <a:tc gridSpan="3">
                  <a:txBody>
                    <a:bodyPr/>
                    <a:lstStyle/>
                    <a:p>
                      <a:pPr algn="ctr">
                        <a:lnSpc>
                          <a:spcPct val="100000"/>
                        </a:lnSpc>
                        <a:spcAft>
                          <a:spcPts val="0"/>
                        </a:spcAft>
                      </a:pPr>
                      <a:r>
                        <a:rPr lang="ru-RU" sz="2000" b="1" dirty="0"/>
                        <a:t>Образец молока</a:t>
                      </a:r>
                    </a:p>
                    <a:p>
                      <a:pPr algn="ctr">
                        <a:lnSpc>
                          <a:spcPct val="100000"/>
                        </a:lnSpc>
                        <a:spcAft>
                          <a:spcPts val="0"/>
                        </a:spcAft>
                      </a:pPr>
                      <a:r>
                        <a:rPr lang="ru-RU" sz="2000" b="1" dirty="0"/>
                        <a:t>	</a:t>
                      </a:r>
                      <a:endParaRPr lang="ru-RU" sz="2000" b="1" i="0" dirty="0">
                        <a:latin typeface="+mj-lt"/>
                        <a:ea typeface="Calibri"/>
                        <a:cs typeface="Times New Roman"/>
                      </a:endParaRPr>
                    </a:p>
                  </a:txBody>
                  <a:tcPr marL="68580" marR="68580" marT="0" marB="0"/>
                </a:tc>
                <a:tc hMerge="1">
                  <a:txBody>
                    <a:bodyPr/>
                    <a:lstStyle/>
                    <a:p>
                      <a:pPr>
                        <a:lnSpc>
                          <a:spcPct val="100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nSpc>
                          <a:spcPct val="100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95">
                <a:tc vMerge="1">
                  <a:txBody>
                    <a:bodyPr/>
                    <a:lstStyle/>
                    <a:p>
                      <a:endParaRPr lang="ru-RU"/>
                    </a:p>
                  </a:txBody>
                  <a:tcPr/>
                </a:tc>
                <a:tc>
                  <a:txBody>
                    <a:bodyPr/>
                    <a:lstStyle/>
                    <a:p>
                      <a:pPr algn="ctr">
                        <a:lnSpc>
                          <a:spcPct val="100000"/>
                        </a:lnSpc>
                        <a:spcAft>
                          <a:spcPts val="0"/>
                        </a:spcAft>
                      </a:pPr>
                      <a:r>
                        <a:rPr lang="ru-RU" sz="2000" b="1" dirty="0"/>
                        <a:t>№1</a:t>
                      </a:r>
                      <a:endParaRPr lang="ru-RU" sz="2000" b="1" i="0" dirty="0">
                        <a:latin typeface="+mj-lt"/>
                        <a:ea typeface="Calibri"/>
                        <a:cs typeface="Times New Roman"/>
                      </a:endParaRPr>
                    </a:p>
                  </a:txBody>
                  <a:tcPr marL="68580" marR="68580" marT="0" marB="0"/>
                </a:tc>
                <a:tc>
                  <a:txBody>
                    <a:bodyPr/>
                    <a:lstStyle/>
                    <a:p>
                      <a:pPr algn="ctr">
                        <a:lnSpc>
                          <a:spcPct val="100000"/>
                        </a:lnSpc>
                        <a:spcAft>
                          <a:spcPts val="0"/>
                        </a:spcAft>
                      </a:pPr>
                      <a:r>
                        <a:rPr lang="ru-RU" sz="2000" b="1" dirty="0"/>
                        <a:t>№2</a:t>
                      </a:r>
                      <a:endParaRPr lang="ru-RU" sz="2000" b="1" i="0" dirty="0">
                        <a:latin typeface="+mj-lt"/>
                        <a:ea typeface="Calibri"/>
                        <a:cs typeface="Times New Roman"/>
                      </a:endParaRPr>
                    </a:p>
                  </a:txBody>
                  <a:tcPr marL="68580" marR="68580" marT="0" marB="0"/>
                </a:tc>
                <a:tc>
                  <a:txBody>
                    <a:bodyPr/>
                    <a:lstStyle/>
                    <a:p>
                      <a:pPr algn="ctr">
                        <a:lnSpc>
                          <a:spcPct val="100000"/>
                        </a:lnSpc>
                        <a:spcAft>
                          <a:spcPts val="0"/>
                        </a:spcAft>
                      </a:pPr>
                      <a:r>
                        <a:rPr lang="ru-RU" sz="2000" b="1" dirty="0"/>
                        <a:t>№3</a:t>
                      </a:r>
                      <a:endParaRPr lang="ru-RU" sz="2000" b="1" i="0" dirty="0">
                        <a:latin typeface="+mj-lt"/>
                        <a:ea typeface="Calibri"/>
                        <a:cs typeface="Times New Roman"/>
                      </a:endParaRPr>
                    </a:p>
                  </a:txBody>
                  <a:tcPr marL="68580" marR="68580" marT="0" marB="0"/>
                </a:tc>
              </a:tr>
              <a:tr h="946406">
                <a:tc>
                  <a:txBody>
                    <a:bodyPr/>
                    <a:lstStyle/>
                    <a:p>
                      <a:pPr>
                        <a:lnSpc>
                          <a:spcPct val="100000"/>
                        </a:lnSpc>
                        <a:spcAft>
                          <a:spcPts val="0"/>
                        </a:spcAft>
                      </a:pPr>
                      <a:r>
                        <a:rPr lang="ru-RU" sz="2000" dirty="0"/>
                        <a:t>Внешний вид</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dirty="0" smtClean="0"/>
                        <a:t>однородное </a:t>
                      </a:r>
                      <a:r>
                        <a:rPr lang="ru-RU" sz="2000" dirty="0"/>
                        <a:t>, без примесей и осадков</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dirty="0" smtClean="0"/>
                        <a:t>однородное </a:t>
                      </a:r>
                      <a:r>
                        <a:rPr lang="ru-RU" sz="2000" dirty="0"/>
                        <a:t>. без примесей и осадков</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a:t>однородное, без примесей и осадков</a:t>
                      </a:r>
                      <a:endParaRPr lang="ru-RU" sz="2000" b="0" i="0">
                        <a:latin typeface="+mj-lt"/>
                        <a:ea typeface="Calibri"/>
                        <a:cs typeface="Times New Roman"/>
                      </a:endParaRPr>
                    </a:p>
                  </a:txBody>
                  <a:tcPr marL="68580" marR="68580" marT="0" marB="0"/>
                </a:tc>
              </a:tr>
              <a:tr h="336095">
                <a:tc>
                  <a:txBody>
                    <a:bodyPr/>
                    <a:lstStyle/>
                    <a:p>
                      <a:pPr>
                        <a:lnSpc>
                          <a:spcPct val="100000"/>
                        </a:lnSpc>
                        <a:spcAft>
                          <a:spcPts val="0"/>
                        </a:spcAft>
                      </a:pPr>
                      <a:r>
                        <a:rPr lang="ru-RU" sz="2000"/>
                        <a:t>Цвет</a:t>
                      </a:r>
                      <a:endParaRPr lang="ru-RU" sz="2000" b="0" i="0">
                        <a:latin typeface="+mj-lt"/>
                        <a:ea typeface="Calibri"/>
                        <a:cs typeface="Times New Roman"/>
                      </a:endParaRPr>
                    </a:p>
                  </a:txBody>
                  <a:tcPr marL="68580" marR="68580" marT="0" marB="0"/>
                </a:tc>
                <a:tc>
                  <a:txBody>
                    <a:bodyPr/>
                    <a:lstStyle/>
                    <a:p>
                      <a:pPr>
                        <a:lnSpc>
                          <a:spcPct val="100000"/>
                        </a:lnSpc>
                        <a:spcAft>
                          <a:spcPts val="0"/>
                        </a:spcAft>
                      </a:pPr>
                      <a:r>
                        <a:rPr lang="ru-RU" sz="2000" dirty="0" smtClean="0"/>
                        <a:t>белый</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dirty="0"/>
                        <a:t>белый</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a:t>белый</a:t>
                      </a:r>
                      <a:endParaRPr lang="ru-RU" sz="2000" b="0" i="0">
                        <a:latin typeface="+mj-lt"/>
                        <a:ea typeface="Calibri"/>
                        <a:cs typeface="Times New Roman"/>
                      </a:endParaRPr>
                    </a:p>
                  </a:txBody>
                  <a:tcPr marL="68580" marR="68580" marT="0" marB="0"/>
                </a:tc>
              </a:tr>
              <a:tr h="336095">
                <a:tc>
                  <a:txBody>
                    <a:bodyPr/>
                    <a:lstStyle/>
                    <a:p>
                      <a:pPr>
                        <a:lnSpc>
                          <a:spcPct val="100000"/>
                        </a:lnSpc>
                        <a:spcAft>
                          <a:spcPts val="0"/>
                        </a:spcAft>
                      </a:pPr>
                      <a:r>
                        <a:rPr lang="ru-RU" sz="2000"/>
                        <a:t>Консистенция</a:t>
                      </a:r>
                      <a:endParaRPr lang="ru-RU" sz="2000" b="0" i="0">
                        <a:latin typeface="+mj-lt"/>
                        <a:ea typeface="Calibri"/>
                        <a:cs typeface="Times New Roman"/>
                      </a:endParaRPr>
                    </a:p>
                  </a:txBody>
                  <a:tcPr marL="68580" marR="68580" marT="0" marB="0"/>
                </a:tc>
                <a:tc>
                  <a:txBody>
                    <a:bodyPr/>
                    <a:lstStyle/>
                    <a:p>
                      <a:pPr>
                        <a:lnSpc>
                          <a:spcPct val="100000"/>
                        </a:lnSpc>
                        <a:spcAft>
                          <a:spcPts val="0"/>
                        </a:spcAft>
                      </a:pPr>
                      <a:r>
                        <a:rPr lang="ru-RU" sz="2000" dirty="0" smtClean="0"/>
                        <a:t>однородное</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dirty="0"/>
                        <a:t>однородная</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a:t>однородная</a:t>
                      </a:r>
                      <a:endParaRPr lang="ru-RU" sz="2000" b="0" i="0">
                        <a:latin typeface="+mj-lt"/>
                        <a:ea typeface="Calibri"/>
                        <a:cs typeface="Times New Roman"/>
                      </a:endParaRPr>
                    </a:p>
                  </a:txBody>
                  <a:tcPr marL="68580" marR="68580" marT="0" marB="0"/>
                </a:tc>
              </a:tr>
              <a:tr h="630937">
                <a:tc>
                  <a:txBody>
                    <a:bodyPr/>
                    <a:lstStyle/>
                    <a:p>
                      <a:pPr>
                        <a:lnSpc>
                          <a:spcPct val="100000"/>
                        </a:lnSpc>
                        <a:spcAft>
                          <a:spcPts val="0"/>
                        </a:spcAft>
                      </a:pPr>
                      <a:r>
                        <a:rPr lang="ru-RU" sz="2000"/>
                        <a:t>Запах</a:t>
                      </a:r>
                      <a:endParaRPr lang="ru-RU" sz="2000" b="0" i="0">
                        <a:latin typeface="+mj-lt"/>
                        <a:ea typeface="Calibri"/>
                        <a:cs typeface="Times New Roman"/>
                      </a:endParaRPr>
                    </a:p>
                  </a:txBody>
                  <a:tcPr marL="68580" marR="68580" marT="0" marB="0"/>
                </a:tc>
                <a:tc>
                  <a:txBody>
                    <a:bodyPr/>
                    <a:lstStyle/>
                    <a:p>
                      <a:pPr>
                        <a:lnSpc>
                          <a:spcPct val="100000"/>
                        </a:lnSpc>
                        <a:spcAft>
                          <a:spcPts val="0"/>
                        </a:spcAft>
                      </a:pPr>
                      <a:r>
                        <a:rPr lang="ru-RU" sz="2000" dirty="0" smtClean="0"/>
                        <a:t>специфический</a:t>
                      </a:r>
                      <a:r>
                        <a:rPr lang="ru-RU" sz="2000" dirty="0"/>
                        <a:t>, слабо выражен</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dirty="0" smtClean="0"/>
                        <a:t>запах </a:t>
                      </a:r>
                      <a:r>
                        <a:rPr lang="ru-RU" sz="2000" dirty="0"/>
                        <a:t>слабо ощутим</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dirty="0" smtClean="0"/>
                        <a:t>запах </a:t>
                      </a:r>
                      <a:r>
                        <a:rPr lang="ru-RU" sz="2000" dirty="0"/>
                        <a:t>отсутствует</a:t>
                      </a:r>
                      <a:endParaRPr lang="ru-RU" sz="2000" b="0" i="0" dirty="0">
                        <a:latin typeface="+mj-lt"/>
                        <a:ea typeface="Calibri"/>
                        <a:cs typeface="Times New Roman"/>
                      </a:endParaRPr>
                    </a:p>
                  </a:txBody>
                  <a:tcPr marL="68580" marR="68580" marT="0" marB="0"/>
                </a:tc>
              </a:tr>
              <a:tr h="1008282">
                <a:tc>
                  <a:txBody>
                    <a:bodyPr/>
                    <a:lstStyle/>
                    <a:p>
                      <a:pPr>
                        <a:lnSpc>
                          <a:spcPct val="100000"/>
                        </a:lnSpc>
                        <a:spcAft>
                          <a:spcPts val="0"/>
                        </a:spcAft>
                      </a:pPr>
                      <a:r>
                        <a:rPr lang="ru-RU" sz="2000" dirty="0"/>
                        <a:t>Вкус</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dirty="0" smtClean="0"/>
                        <a:t>сладковатый</a:t>
                      </a:r>
                      <a:r>
                        <a:rPr lang="ru-RU" sz="2000" dirty="0"/>
                        <a:t>. </a:t>
                      </a:r>
                      <a:r>
                        <a:rPr lang="ru-RU" sz="2000" dirty="0" smtClean="0"/>
                        <a:t>похож </a:t>
                      </a:r>
                      <a:r>
                        <a:rPr lang="ru-RU" sz="2000" dirty="0"/>
                        <a:t>на пломбир</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dirty="0"/>
                        <a:t>хорошо выраженный молочный вкус </a:t>
                      </a:r>
                      <a:endParaRPr lang="ru-RU" sz="2000" b="0" i="0" dirty="0">
                        <a:latin typeface="+mj-lt"/>
                        <a:ea typeface="Calibri"/>
                        <a:cs typeface="Times New Roman"/>
                      </a:endParaRPr>
                    </a:p>
                  </a:txBody>
                  <a:tcPr marL="68580" marR="68580" marT="0" marB="0"/>
                </a:tc>
                <a:tc>
                  <a:txBody>
                    <a:bodyPr/>
                    <a:lstStyle/>
                    <a:p>
                      <a:pPr>
                        <a:lnSpc>
                          <a:spcPct val="100000"/>
                        </a:lnSpc>
                        <a:spcAft>
                          <a:spcPts val="0"/>
                        </a:spcAft>
                      </a:pPr>
                      <a:r>
                        <a:rPr lang="ru-RU" sz="2000" dirty="0" smtClean="0"/>
                        <a:t>хорошо </a:t>
                      </a:r>
                      <a:r>
                        <a:rPr lang="ru-RU" sz="2000" dirty="0"/>
                        <a:t>выраженный молочный вкус</a:t>
                      </a:r>
                      <a:endParaRPr lang="ru-RU" sz="2000" b="0" i="0" dirty="0">
                        <a:latin typeface="+mj-lt"/>
                        <a:ea typeface="Calibri"/>
                        <a:cs typeface="Times New Roman"/>
                      </a:endParaRPr>
                    </a:p>
                  </a:txBody>
                  <a:tcPr marL="68580" marR="68580" marT="0" marB="0"/>
                </a:tc>
              </a:tr>
            </a:tbl>
          </a:graphicData>
        </a:graphic>
      </p:graphicFrame>
      <p:pic>
        <p:nvPicPr>
          <p:cNvPr id="4" name="Рисунок 3" descr="8053.gif"/>
          <p:cNvPicPr>
            <a:picLocks noChangeAspect="1"/>
          </p:cNvPicPr>
          <p:nvPr/>
        </p:nvPicPr>
        <p:blipFill>
          <a:blip r:embed="rId2"/>
          <a:stretch>
            <a:fillRect/>
          </a:stretch>
        </p:blipFill>
        <p:spPr>
          <a:xfrm>
            <a:off x="7572396" y="306637"/>
            <a:ext cx="995364" cy="849701"/>
          </a:xfrm>
          <a:prstGeom prst="rect">
            <a:avLst/>
          </a:prstGeom>
        </p:spPr>
      </p:pic>
    </p:spTree>
  </p:cSld>
  <p:clrMapOvr>
    <a:masterClrMapping/>
  </p:clrMapOvr>
  <p:transition spd="med">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65A3FF"/>
        </a:solidFill>
        <a:effectLst/>
      </p:bgPr>
    </p:bg>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quarter" idx="1"/>
          </p:nvPr>
        </p:nvGraphicFramePr>
        <p:xfrm>
          <a:off x="357159" y="1571612"/>
          <a:ext cx="8286806" cy="4071965"/>
        </p:xfrm>
        <a:graphic>
          <a:graphicData uri="http://schemas.openxmlformats.org/drawingml/2006/table">
            <a:tbl>
              <a:tblPr>
                <a:tableStyleId>{284E427A-3D55-4303-BF80-6455036E1DE7}</a:tableStyleId>
              </a:tblPr>
              <a:tblGrid>
                <a:gridCol w="2214577"/>
                <a:gridCol w="1928826"/>
                <a:gridCol w="1857388"/>
                <a:gridCol w="2286015"/>
              </a:tblGrid>
              <a:tr h="575833">
                <a:tc rowSpan="2">
                  <a:txBody>
                    <a:bodyPr/>
                    <a:lstStyle/>
                    <a:p>
                      <a:pPr>
                        <a:lnSpc>
                          <a:spcPct val="150000"/>
                        </a:lnSpc>
                        <a:spcAft>
                          <a:spcPts val="0"/>
                        </a:spcAft>
                      </a:pPr>
                      <a:r>
                        <a:rPr lang="ru-RU" sz="2000" b="1" dirty="0"/>
                        <a:t>Показатели</a:t>
                      </a:r>
                      <a:endParaRPr lang="ru-RU" sz="2000" b="1" dirty="0">
                        <a:latin typeface="+mj-lt"/>
                        <a:ea typeface="Calibri"/>
                        <a:cs typeface="Times New Roman"/>
                      </a:endParaRPr>
                    </a:p>
                  </a:txBody>
                  <a:tcPr marL="68580" marR="68580" marT="0" marB="0"/>
                </a:tc>
                <a:tc gridSpan="3">
                  <a:txBody>
                    <a:bodyPr/>
                    <a:lstStyle/>
                    <a:p>
                      <a:pPr algn="ctr">
                        <a:lnSpc>
                          <a:spcPct val="150000"/>
                        </a:lnSpc>
                        <a:spcAft>
                          <a:spcPts val="0"/>
                        </a:spcAft>
                      </a:pPr>
                      <a:r>
                        <a:rPr lang="ru-RU" sz="2000" b="1" dirty="0" smtClean="0"/>
                        <a:t>Образец </a:t>
                      </a:r>
                      <a:r>
                        <a:rPr lang="ru-RU" sz="2000" b="1" dirty="0"/>
                        <a:t>молока</a:t>
                      </a:r>
                      <a:endParaRPr lang="ru-RU" sz="2000" b="1" dirty="0">
                        <a:latin typeface="+mj-lt"/>
                        <a:ea typeface="Calibri"/>
                        <a:cs typeface="Times New Roman"/>
                      </a:endParaRPr>
                    </a:p>
                  </a:txBody>
                  <a:tcPr marL="68580" marR="68580" marT="0" marB="0"/>
                </a:tc>
                <a:tc hMerge="1">
                  <a:txBody>
                    <a:bodyPr/>
                    <a:lstStyle/>
                    <a:p>
                      <a:endParaRPr lang="ru-RU"/>
                    </a:p>
                  </a:txBody>
                  <a:tcPr/>
                </a:tc>
                <a:tc hMerge="1">
                  <a:txBody>
                    <a:bodyPr/>
                    <a:lstStyle/>
                    <a:p>
                      <a:endParaRPr lang="ru-RU"/>
                    </a:p>
                  </a:txBody>
                  <a:tcPr/>
                </a:tc>
              </a:tr>
              <a:tr h="616965">
                <a:tc vMerge="1">
                  <a:txBody>
                    <a:bodyPr/>
                    <a:lstStyle/>
                    <a:p>
                      <a:endParaRPr lang="ru-RU"/>
                    </a:p>
                  </a:txBody>
                  <a:tcPr/>
                </a:tc>
                <a:tc>
                  <a:txBody>
                    <a:bodyPr/>
                    <a:lstStyle/>
                    <a:p>
                      <a:pPr>
                        <a:lnSpc>
                          <a:spcPct val="150000"/>
                        </a:lnSpc>
                        <a:spcAft>
                          <a:spcPts val="0"/>
                        </a:spcAft>
                      </a:pPr>
                      <a:r>
                        <a:rPr lang="ru-RU" sz="2000" b="1" dirty="0"/>
                        <a:t>         </a:t>
                      </a:r>
                      <a:r>
                        <a:rPr lang="ru-RU" sz="2000" b="1" dirty="0" smtClean="0"/>
                        <a:t>№1</a:t>
                      </a:r>
                      <a:endParaRPr lang="ru-RU" sz="2000" b="1" dirty="0">
                        <a:latin typeface="+mj-lt"/>
                        <a:ea typeface="Calibri"/>
                        <a:cs typeface="Times New Roman"/>
                      </a:endParaRPr>
                    </a:p>
                  </a:txBody>
                  <a:tcPr marL="68580" marR="68580" marT="0" marB="0"/>
                </a:tc>
                <a:tc>
                  <a:txBody>
                    <a:bodyPr/>
                    <a:lstStyle/>
                    <a:p>
                      <a:pPr algn="ctr">
                        <a:lnSpc>
                          <a:spcPct val="150000"/>
                        </a:lnSpc>
                        <a:spcAft>
                          <a:spcPts val="0"/>
                        </a:spcAft>
                      </a:pPr>
                      <a:r>
                        <a:rPr lang="ru-RU" sz="2000" b="1" dirty="0" smtClean="0"/>
                        <a:t> №</a:t>
                      </a:r>
                      <a:r>
                        <a:rPr lang="ru-RU" sz="2000" b="1" dirty="0"/>
                        <a:t>2</a:t>
                      </a:r>
                      <a:endParaRPr lang="ru-RU" sz="2000" b="1" dirty="0">
                        <a:latin typeface="+mj-lt"/>
                        <a:ea typeface="Calibri"/>
                        <a:cs typeface="Times New Roman"/>
                      </a:endParaRPr>
                    </a:p>
                  </a:txBody>
                  <a:tcPr marL="68580" marR="68580" marT="0" marB="0"/>
                </a:tc>
                <a:tc>
                  <a:txBody>
                    <a:bodyPr/>
                    <a:lstStyle/>
                    <a:p>
                      <a:pPr algn="ctr">
                        <a:lnSpc>
                          <a:spcPct val="150000"/>
                        </a:lnSpc>
                        <a:spcAft>
                          <a:spcPts val="0"/>
                        </a:spcAft>
                      </a:pPr>
                      <a:r>
                        <a:rPr lang="ru-RU" sz="2000" b="1" dirty="0" smtClean="0"/>
                        <a:t>№</a:t>
                      </a:r>
                      <a:r>
                        <a:rPr lang="ru-RU" sz="2000" b="1" dirty="0"/>
                        <a:t>3</a:t>
                      </a:r>
                      <a:endParaRPr lang="ru-RU" sz="2000" b="1" dirty="0">
                        <a:latin typeface="+mj-lt"/>
                        <a:ea typeface="Calibri"/>
                        <a:cs typeface="Times New Roman"/>
                      </a:endParaRPr>
                    </a:p>
                  </a:txBody>
                  <a:tcPr marL="68580" marR="68580" marT="0" marB="0"/>
                </a:tc>
              </a:tr>
              <a:tr h="1727500">
                <a:tc>
                  <a:txBody>
                    <a:bodyPr/>
                    <a:lstStyle/>
                    <a:p>
                      <a:pPr>
                        <a:lnSpc>
                          <a:spcPct val="150000"/>
                        </a:lnSpc>
                        <a:spcAft>
                          <a:spcPts val="0"/>
                        </a:spcAft>
                      </a:pPr>
                      <a:r>
                        <a:rPr lang="ru-RU" sz="2000" dirty="0"/>
                        <a:t>Степень чистоты</a:t>
                      </a:r>
                      <a:endParaRPr lang="ru-RU" sz="2000" b="0" dirty="0">
                        <a:latin typeface="+mj-lt"/>
                        <a:ea typeface="Calibri"/>
                        <a:cs typeface="Times New Roman"/>
                      </a:endParaRPr>
                    </a:p>
                  </a:txBody>
                  <a:tcPr marL="68580" marR="68580" marT="0" marB="0"/>
                </a:tc>
                <a:tc>
                  <a:txBody>
                    <a:bodyPr/>
                    <a:lstStyle/>
                    <a:p>
                      <a:pPr>
                        <a:lnSpc>
                          <a:spcPct val="150000"/>
                        </a:lnSpc>
                        <a:spcAft>
                          <a:spcPts val="0"/>
                        </a:spcAft>
                      </a:pPr>
                      <a:r>
                        <a:rPr lang="ru-RU" sz="2000" dirty="0"/>
                        <a:t>Не осталось следов  на фильтре</a:t>
                      </a:r>
                      <a:endParaRPr lang="ru-RU" sz="2000" b="0" dirty="0">
                        <a:latin typeface="+mj-lt"/>
                        <a:ea typeface="Calibri"/>
                        <a:cs typeface="Times New Roman"/>
                      </a:endParaRPr>
                    </a:p>
                  </a:txBody>
                  <a:tcPr marL="68580" marR="68580" marT="0" marB="0"/>
                </a:tc>
                <a:tc>
                  <a:txBody>
                    <a:bodyPr/>
                    <a:lstStyle/>
                    <a:p>
                      <a:pPr>
                        <a:lnSpc>
                          <a:spcPct val="150000"/>
                        </a:lnSpc>
                        <a:spcAft>
                          <a:spcPts val="0"/>
                        </a:spcAft>
                      </a:pPr>
                      <a:r>
                        <a:rPr lang="ru-RU" sz="2000"/>
                        <a:t>Не осталось следов на фильтре</a:t>
                      </a:r>
                      <a:endParaRPr lang="ru-RU" sz="2000" b="0">
                        <a:latin typeface="+mj-lt"/>
                        <a:ea typeface="Calibri"/>
                        <a:cs typeface="Times New Roman"/>
                      </a:endParaRPr>
                    </a:p>
                  </a:txBody>
                  <a:tcPr marL="68580" marR="68580" marT="0" marB="0"/>
                </a:tc>
                <a:tc>
                  <a:txBody>
                    <a:bodyPr/>
                    <a:lstStyle/>
                    <a:p>
                      <a:pPr>
                        <a:lnSpc>
                          <a:spcPct val="150000"/>
                        </a:lnSpc>
                        <a:spcAft>
                          <a:spcPts val="0"/>
                        </a:spcAft>
                      </a:pPr>
                      <a:r>
                        <a:rPr lang="ru-RU" sz="2000" dirty="0"/>
                        <a:t>Не </a:t>
                      </a:r>
                      <a:r>
                        <a:rPr lang="ru-RU" sz="2000" dirty="0" smtClean="0"/>
                        <a:t>осталось</a:t>
                      </a:r>
                    </a:p>
                    <a:p>
                      <a:pPr>
                        <a:lnSpc>
                          <a:spcPct val="150000"/>
                        </a:lnSpc>
                        <a:spcAft>
                          <a:spcPts val="0"/>
                        </a:spcAft>
                      </a:pPr>
                      <a:r>
                        <a:rPr lang="ru-RU" sz="2000" dirty="0" smtClean="0"/>
                        <a:t>следов </a:t>
                      </a:r>
                      <a:r>
                        <a:rPr lang="ru-RU" sz="2000" dirty="0"/>
                        <a:t>на фильтре</a:t>
                      </a:r>
                      <a:endParaRPr lang="ru-RU" sz="2000" b="0" dirty="0">
                        <a:latin typeface="+mj-lt"/>
                        <a:ea typeface="Calibri"/>
                        <a:cs typeface="Times New Roman"/>
                      </a:endParaRPr>
                    </a:p>
                  </a:txBody>
                  <a:tcPr marL="68580" marR="68580" marT="0" marB="0"/>
                </a:tc>
              </a:tr>
              <a:tr h="1151667">
                <a:tc>
                  <a:txBody>
                    <a:bodyPr/>
                    <a:lstStyle/>
                    <a:p>
                      <a:pPr>
                        <a:lnSpc>
                          <a:spcPct val="150000"/>
                        </a:lnSpc>
                        <a:spcAft>
                          <a:spcPts val="0"/>
                        </a:spcAft>
                      </a:pPr>
                      <a:r>
                        <a:rPr lang="ru-RU" sz="2000" dirty="0"/>
                        <a:t>Наличие крахмала</a:t>
                      </a:r>
                      <a:endParaRPr lang="ru-RU" sz="2000" b="0" dirty="0">
                        <a:latin typeface="+mj-lt"/>
                        <a:ea typeface="Calibri"/>
                        <a:cs typeface="Times New Roman"/>
                      </a:endParaRPr>
                    </a:p>
                  </a:txBody>
                  <a:tcPr marL="68580" marR="68580" marT="0" marB="0"/>
                </a:tc>
                <a:tc>
                  <a:txBody>
                    <a:bodyPr/>
                    <a:lstStyle/>
                    <a:p>
                      <a:pPr>
                        <a:lnSpc>
                          <a:spcPct val="150000"/>
                        </a:lnSpc>
                        <a:spcAft>
                          <a:spcPts val="0"/>
                        </a:spcAft>
                      </a:pPr>
                      <a:r>
                        <a:rPr lang="ru-RU" sz="2000" dirty="0"/>
                        <a:t>Отсутствует</a:t>
                      </a:r>
                      <a:endParaRPr lang="ru-RU" sz="2000" b="0" dirty="0">
                        <a:latin typeface="+mj-lt"/>
                        <a:ea typeface="Calibri"/>
                        <a:cs typeface="Times New Roman"/>
                      </a:endParaRPr>
                    </a:p>
                  </a:txBody>
                  <a:tcPr marL="68580" marR="68580" marT="0" marB="0"/>
                </a:tc>
                <a:tc>
                  <a:txBody>
                    <a:bodyPr/>
                    <a:lstStyle/>
                    <a:p>
                      <a:pPr>
                        <a:lnSpc>
                          <a:spcPct val="150000"/>
                        </a:lnSpc>
                        <a:spcAft>
                          <a:spcPts val="0"/>
                        </a:spcAft>
                      </a:pPr>
                      <a:r>
                        <a:rPr lang="ru-RU" sz="2000" dirty="0"/>
                        <a:t>Отсутствие </a:t>
                      </a:r>
                      <a:endParaRPr lang="ru-RU" sz="2000" b="0" dirty="0">
                        <a:latin typeface="+mj-lt"/>
                        <a:ea typeface="Calibri"/>
                        <a:cs typeface="Times New Roman"/>
                      </a:endParaRPr>
                    </a:p>
                  </a:txBody>
                  <a:tcPr marL="68580" marR="68580" marT="0" marB="0"/>
                </a:tc>
                <a:tc>
                  <a:txBody>
                    <a:bodyPr/>
                    <a:lstStyle/>
                    <a:p>
                      <a:pPr>
                        <a:lnSpc>
                          <a:spcPct val="150000"/>
                        </a:lnSpc>
                        <a:spcAft>
                          <a:spcPts val="0"/>
                        </a:spcAft>
                      </a:pPr>
                      <a:r>
                        <a:rPr lang="ru-RU" sz="2000" dirty="0"/>
                        <a:t>Незначительное содержание</a:t>
                      </a:r>
                      <a:endParaRPr lang="ru-RU" sz="2000" b="0" dirty="0">
                        <a:latin typeface="+mj-lt"/>
                        <a:ea typeface="Calibri"/>
                        <a:cs typeface="Times New Roman"/>
                      </a:endParaRPr>
                    </a:p>
                  </a:txBody>
                  <a:tcPr marL="68580" marR="68580" marT="0" marB="0"/>
                </a:tc>
              </a:tr>
            </a:tbl>
          </a:graphicData>
        </a:graphic>
      </p:graphicFrame>
      <p:pic>
        <p:nvPicPr>
          <p:cNvPr id="4" name="Рисунок 3" descr="8053.gif"/>
          <p:cNvPicPr>
            <a:picLocks noChangeAspect="1"/>
          </p:cNvPicPr>
          <p:nvPr/>
        </p:nvPicPr>
        <p:blipFill>
          <a:blip r:embed="rId2"/>
          <a:stretch>
            <a:fillRect/>
          </a:stretch>
        </p:blipFill>
        <p:spPr>
          <a:xfrm>
            <a:off x="7572396" y="306637"/>
            <a:ext cx="995364" cy="849701"/>
          </a:xfrm>
          <a:prstGeom prst="rect">
            <a:avLst/>
          </a:prstGeom>
        </p:spPr>
      </p:pic>
      <p:sp>
        <p:nvSpPr>
          <p:cNvPr id="5" name="TextBox 4"/>
          <p:cNvSpPr txBox="1"/>
          <p:nvPr/>
        </p:nvSpPr>
        <p:spPr>
          <a:xfrm>
            <a:off x="857224" y="357166"/>
            <a:ext cx="6929486" cy="707886"/>
          </a:xfrm>
          <a:prstGeom prst="rect">
            <a:avLst/>
          </a:prstGeom>
          <a:noFill/>
        </p:spPr>
        <p:txBody>
          <a:bodyPr wrap="square" rtlCol="0">
            <a:spAutoFit/>
          </a:bodyPr>
          <a:lstStyle/>
          <a:p>
            <a:pPr algn="ctr"/>
            <a:r>
              <a:rPr lang="ru-RU" sz="4000" b="1"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latin typeface="Comic Sans MS" pitchFamily="66" charset="0"/>
              </a:rPr>
              <a:t>Исследование молока </a:t>
            </a:r>
            <a:endParaRPr lang="ru-RU" sz="4000" b="1" dirty="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65A3FF"/>
        </a:solidFill>
        <a:effectLst/>
      </p:bgPr>
    </p:bg>
    <p:spTree>
      <p:nvGrpSpPr>
        <p:cNvPr id="1" name=""/>
        <p:cNvGrpSpPr/>
        <p:nvPr/>
      </p:nvGrpSpPr>
      <p:grpSpPr>
        <a:xfrm>
          <a:off x="0" y="0"/>
          <a:ext cx="0" cy="0"/>
          <a:chOff x="0" y="0"/>
          <a:chExt cx="0" cy="0"/>
        </a:xfrm>
      </p:grpSpPr>
      <p:sp>
        <p:nvSpPr>
          <p:cNvPr id="4" name="Прямоугольник 3"/>
          <p:cNvSpPr/>
          <p:nvPr/>
        </p:nvSpPr>
        <p:spPr>
          <a:xfrm>
            <a:off x="285720" y="2714620"/>
            <a:ext cx="8429684" cy="3539430"/>
          </a:xfrm>
          <a:prstGeom prst="rect">
            <a:avLst/>
          </a:prstGeom>
        </p:spPr>
        <p:txBody>
          <a:bodyPr wrap="square">
            <a:spAutoFit/>
          </a:bodyPr>
          <a:lstStyle/>
          <a:p>
            <a:r>
              <a:rPr lang="ru-RU" sz="2800" dirty="0" smtClean="0">
                <a:latin typeface="Comic Sans MS" pitchFamily="66" charset="0"/>
              </a:rPr>
              <a:t>Образцы Саратовских  производителей не сильно отличаются по показателям от цельного домашнего молока. </a:t>
            </a:r>
          </a:p>
          <a:p>
            <a:r>
              <a:rPr lang="ru-RU" sz="2800" dirty="0" smtClean="0">
                <a:latin typeface="Comic Sans MS" pitchFamily="66" charset="0"/>
              </a:rPr>
              <a:t>Незначительное содержание крахмала допускается в пакетированном молоке (образец №3). </a:t>
            </a:r>
          </a:p>
          <a:p>
            <a:r>
              <a:rPr lang="ru-RU" sz="2800" dirty="0" smtClean="0">
                <a:latin typeface="Comic Sans MS" pitchFamily="66" charset="0"/>
              </a:rPr>
              <a:t>Его добавляют для создания консистенции продукта.</a:t>
            </a:r>
          </a:p>
        </p:txBody>
      </p:sp>
      <p:sp>
        <p:nvSpPr>
          <p:cNvPr id="5" name="TextBox 4"/>
          <p:cNvSpPr txBox="1"/>
          <p:nvPr/>
        </p:nvSpPr>
        <p:spPr>
          <a:xfrm>
            <a:off x="357158" y="428604"/>
            <a:ext cx="3429024" cy="830997"/>
          </a:xfrm>
          <a:prstGeom prst="rect">
            <a:avLst/>
          </a:prstGeom>
          <a:noFill/>
        </p:spPr>
        <p:txBody>
          <a:bodyPr wrap="square" rtlCol="0">
            <a:spAutoFit/>
          </a:bodyPr>
          <a:lstStyle/>
          <a:p>
            <a:r>
              <a:rPr lang="ru-RU" sz="4800" b="1"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latin typeface="Comic Sans MS" pitchFamily="66" charset="0"/>
              </a:rPr>
              <a:t>Вывод:</a:t>
            </a:r>
            <a:endParaRPr lang="ru-RU" sz="4800" b="1" dirty="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latin typeface="Comic Sans MS" pitchFamily="66" charset="0"/>
            </a:endParaRPr>
          </a:p>
        </p:txBody>
      </p:sp>
      <p:pic>
        <p:nvPicPr>
          <p:cNvPr id="6" name="Picture 2"/>
          <p:cNvPicPr>
            <a:picLocks noChangeAspect="1" noChangeArrowheads="1"/>
          </p:cNvPicPr>
          <p:nvPr/>
        </p:nvPicPr>
        <p:blipFill>
          <a:blip r:embed="rId2"/>
          <a:srcRect/>
          <a:stretch>
            <a:fillRect/>
          </a:stretch>
        </p:blipFill>
        <p:spPr bwMode="auto">
          <a:xfrm>
            <a:off x="5786446" y="214290"/>
            <a:ext cx="2466965" cy="2466965"/>
          </a:xfrm>
          <a:prstGeom prst="rect">
            <a:avLst/>
          </a:prstGeom>
          <a:ln>
            <a:noFill/>
          </a:ln>
          <a:effectLst>
            <a:glow rad="228600">
              <a:schemeClr val="accent6">
                <a:satMod val="175000"/>
                <a:alpha val="40000"/>
              </a:schemeClr>
            </a:glow>
            <a:outerShdw blurRad="292100" dist="139700" dir="2700000" algn="tl" rotWithShape="0">
              <a:srgbClr val="333333">
                <a:alpha val="65000"/>
              </a:srgbClr>
            </a:outerShdw>
            <a:softEdge rad="127000"/>
          </a:effectLst>
        </p:spPr>
      </p:pic>
    </p:spTree>
  </p:cSld>
  <p:clrMapOvr>
    <a:masterClrMapping/>
  </p:clrMapOvr>
  <p:transition spd="med">
    <p:wipe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65A3FF"/>
        </a:solidFill>
        <a:effectLst/>
      </p:bgPr>
    </p:bg>
    <p:spTree>
      <p:nvGrpSpPr>
        <p:cNvPr id="1" name=""/>
        <p:cNvGrpSpPr/>
        <p:nvPr/>
      </p:nvGrpSpPr>
      <p:grpSpPr>
        <a:xfrm>
          <a:off x="0" y="0"/>
          <a:ext cx="0" cy="0"/>
          <a:chOff x="0" y="0"/>
          <a:chExt cx="0" cy="0"/>
        </a:xfrm>
      </p:grpSpPr>
      <p:sp>
        <p:nvSpPr>
          <p:cNvPr id="5" name="TextBox 4"/>
          <p:cNvSpPr txBox="1"/>
          <p:nvPr/>
        </p:nvSpPr>
        <p:spPr>
          <a:xfrm>
            <a:off x="357158" y="428604"/>
            <a:ext cx="3429024" cy="830997"/>
          </a:xfrm>
          <a:prstGeom prst="rect">
            <a:avLst/>
          </a:prstGeom>
          <a:noFill/>
        </p:spPr>
        <p:txBody>
          <a:bodyPr wrap="square" rtlCol="0">
            <a:spAutoFit/>
          </a:bodyPr>
          <a:lstStyle/>
          <a:p>
            <a:r>
              <a:rPr lang="ru-RU" sz="4800" b="1"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latin typeface="Comic Sans MS" pitchFamily="66" charset="0"/>
              </a:rPr>
              <a:t>Вывод:</a:t>
            </a:r>
            <a:endParaRPr lang="ru-RU" sz="4800" b="1" dirty="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outerShdw blurRad="41275" dist="20320" dir="1800000" algn="tl" rotWithShape="0">
                  <a:srgbClr val="000000">
                    <a:alpha val="40000"/>
                  </a:srgbClr>
                </a:outerShdw>
              </a:effectLst>
              <a:latin typeface="Comic Sans MS" pitchFamily="66" charset="0"/>
            </a:endParaRPr>
          </a:p>
        </p:txBody>
      </p:sp>
      <p:sp>
        <p:nvSpPr>
          <p:cNvPr id="7" name="TextBox 6"/>
          <p:cNvSpPr txBox="1"/>
          <p:nvPr/>
        </p:nvSpPr>
        <p:spPr>
          <a:xfrm>
            <a:off x="357158" y="1357298"/>
            <a:ext cx="8072494" cy="1938992"/>
          </a:xfrm>
          <a:prstGeom prst="rect">
            <a:avLst/>
          </a:prstGeom>
          <a:noFill/>
        </p:spPr>
        <p:txBody>
          <a:bodyPr wrap="square" rtlCol="0">
            <a:spAutoFit/>
          </a:bodyPr>
          <a:lstStyle/>
          <a:p>
            <a:r>
              <a:rPr lang="ru-RU" sz="2800" dirty="0" smtClean="0">
                <a:latin typeface="Comic Sans MS" pitchFamily="66" charset="0"/>
              </a:rPr>
              <a:t>Исследованные нами образцы молока показали , что они соответствуют стандартам  качества, которые предъявляются к молоку.</a:t>
            </a:r>
          </a:p>
          <a:p>
            <a:endParaRPr lang="ru-RU"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mic Sans MS" pitchFamily="66" charset="0"/>
            </a:endParaRPr>
          </a:p>
        </p:txBody>
      </p:sp>
      <p:pic>
        <p:nvPicPr>
          <p:cNvPr id="9" name="Рисунок 8" descr="moloko.jpg1.jpg"/>
          <p:cNvPicPr>
            <a:picLocks noChangeAspect="1"/>
          </p:cNvPicPr>
          <p:nvPr/>
        </p:nvPicPr>
        <p:blipFill>
          <a:blip r:embed="rId2" cstate="print">
            <a:clrChange>
              <a:clrFrom>
                <a:srgbClr val="FFFFFF"/>
              </a:clrFrom>
              <a:clrTo>
                <a:srgbClr val="FFFFFF">
                  <a:alpha val="0"/>
                </a:srgbClr>
              </a:clrTo>
            </a:clrChange>
          </a:blip>
          <a:stretch>
            <a:fillRect/>
          </a:stretch>
        </p:blipFill>
        <p:spPr>
          <a:xfrm rot="890919">
            <a:off x="4265118" y="3643786"/>
            <a:ext cx="1332142" cy="1681271"/>
          </a:xfrm>
          <a:prstGeom prst="rect">
            <a:avLst/>
          </a:prstGeom>
        </p:spPr>
      </p:pic>
      <p:pic>
        <p:nvPicPr>
          <p:cNvPr id="2052" name="Picture 4" descr="H:\молоко\Молочная река\DSCN5684.JPG"/>
          <p:cNvPicPr>
            <a:picLocks noChangeAspect="1" noChangeArrowheads="1"/>
          </p:cNvPicPr>
          <p:nvPr/>
        </p:nvPicPr>
        <p:blipFill>
          <a:blip r:embed="rId3" cstate="print"/>
          <a:srcRect l="17192" t="16432" r="14140" b="10330"/>
          <a:stretch>
            <a:fillRect/>
          </a:stretch>
        </p:blipFill>
        <p:spPr bwMode="auto">
          <a:xfrm rot="4427203">
            <a:off x="2676628" y="3768894"/>
            <a:ext cx="1573312" cy="1258648"/>
          </a:xfrm>
          <a:prstGeom prst="rect">
            <a:avLst/>
          </a:prstGeom>
          <a:noFill/>
        </p:spPr>
      </p:pic>
      <p:pic>
        <p:nvPicPr>
          <p:cNvPr id="8" name="Picture 2" descr="H:\молоко\Молочная река\DSCN5688.JPG"/>
          <p:cNvPicPr>
            <a:picLocks noChangeAspect="1" noChangeArrowheads="1"/>
          </p:cNvPicPr>
          <p:nvPr/>
        </p:nvPicPr>
        <p:blipFill>
          <a:blip r:embed="rId4" cstate="print"/>
          <a:srcRect l="1170" t="10330" r="1170" b="4227"/>
          <a:stretch>
            <a:fillRect/>
          </a:stretch>
        </p:blipFill>
        <p:spPr bwMode="auto">
          <a:xfrm rot="5400000">
            <a:off x="5483912" y="3615450"/>
            <a:ext cx="3578668" cy="2348517"/>
          </a:xfrm>
          <a:prstGeom prst="rect">
            <a:avLst/>
          </a:prstGeom>
          <a:ln>
            <a:noFill/>
          </a:ln>
          <a:effectLst>
            <a:softEdge rad="112500"/>
          </a:effectLst>
        </p:spPr>
      </p:pic>
      <p:pic>
        <p:nvPicPr>
          <p:cNvPr id="11" name="Рисунок 10" descr="300px-Milk_glass.jpg"/>
          <p:cNvPicPr>
            <a:picLocks noChangeAspect="1"/>
          </p:cNvPicPr>
          <p:nvPr/>
        </p:nvPicPr>
        <p:blipFill>
          <a:blip r:embed="rId5"/>
          <a:stretch>
            <a:fillRect/>
          </a:stretch>
        </p:blipFill>
        <p:spPr>
          <a:xfrm>
            <a:off x="214282" y="3429000"/>
            <a:ext cx="2428860" cy="3238477"/>
          </a:xfrm>
          <a:prstGeom prst="rect">
            <a:avLst/>
          </a:prstGeom>
          <a:ln>
            <a:noFill/>
          </a:ln>
          <a:effectLst>
            <a:softEdge rad="317500"/>
          </a:effectLst>
        </p:spPr>
      </p:pic>
    </p:spTree>
  </p:cSld>
  <p:clrMapOvr>
    <a:masterClrMapping/>
  </p:clrMapOvr>
  <p:transition spd="med">
    <p:wipe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501122" cy="1368412"/>
          </a:xfrm>
        </p:spPr>
        <p:txBody>
          <a:bodyPr>
            <a:normAutofit fontScale="90000"/>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4000" b="1" cap="none" dirty="0" smtClean="0">
                <a:ln w="12700">
                  <a:solidFill>
                    <a:schemeClr val="tx2">
                      <a:satMod val="155000"/>
                    </a:schemeClr>
                  </a:solidFill>
                  <a:prstDash val="solid"/>
                </a:ln>
                <a:solidFill>
                  <a:srgbClr val="FFFF00"/>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rPr>
              <a:t>Производители молока в наших магазинах </a:t>
            </a:r>
            <a:endParaRPr lang="ru-RU" sz="4000" dirty="0" smtClean="0">
              <a:solidFill>
                <a:srgbClr val="FFFF00"/>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endParaRPr>
          </a:p>
        </p:txBody>
      </p:sp>
      <p:sp>
        <p:nvSpPr>
          <p:cNvPr id="7" name="Прямоугольник 6"/>
          <p:cNvSpPr/>
          <p:nvPr/>
        </p:nvSpPr>
        <p:spPr>
          <a:xfrm>
            <a:off x="3000364" y="1857364"/>
            <a:ext cx="5715008" cy="830997"/>
          </a:xfrm>
          <a:prstGeom prst="rect">
            <a:avLst/>
          </a:prstGeom>
        </p:spPr>
        <p:txBody>
          <a:bodyPr wrap="square">
            <a:spAutoFit/>
          </a:bodyPr>
          <a:lstStyle/>
          <a:p>
            <a:r>
              <a:rPr lang="ru-RU" sz="2400" b="1" dirty="0" smtClean="0">
                <a:ln w="12700">
                  <a:solidFill>
                    <a:schemeClr val="tx2">
                      <a:satMod val="155000"/>
                    </a:schemeClr>
                  </a:solidFill>
                  <a:prstDash val="solid"/>
                </a:ln>
                <a:solidFill>
                  <a:srgbClr val="FFC0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rPr>
              <a:t>ИП Зверев: Саратовский молочный комбинат детского питания</a:t>
            </a:r>
          </a:p>
        </p:txBody>
      </p:sp>
      <p:sp>
        <p:nvSpPr>
          <p:cNvPr id="8" name="Прямоугольник 7"/>
          <p:cNvSpPr/>
          <p:nvPr/>
        </p:nvSpPr>
        <p:spPr>
          <a:xfrm>
            <a:off x="285720" y="3071810"/>
            <a:ext cx="5000660" cy="1200329"/>
          </a:xfrm>
          <a:prstGeom prst="rect">
            <a:avLst/>
          </a:prstGeom>
        </p:spPr>
        <p:txBody>
          <a:bodyPr wrap="square">
            <a:spAutoFit/>
          </a:bodyPr>
          <a:lstStyle/>
          <a:p>
            <a:r>
              <a:rPr lang="ru-RU" sz="2400" b="1" dirty="0" smtClean="0">
                <a:ln w="12700">
                  <a:solidFill>
                    <a:schemeClr val="tx2">
                      <a:satMod val="155000"/>
                    </a:schemeClr>
                  </a:solidFill>
                  <a:prstDash val="solid"/>
                </a:ln>
                <a:solidFill>
                  <a:srgbClr val="FFC0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rPr>
              <a:t>ООО «Темп»: Добрая Бурёнка, </a:t>
            </a:r>
            <a:r>
              <a:rPr lang="ru-RU" sz="2400" b="1" dirty="0" err="1" smtClean="0">
                <a:ln w="12700">
                  <a:solidFill>
                    <a:schemeClr val="tx2">
                      <a:satMod val="155000"/>
                    </a:schemeClr>
                  </a:solidFill>
                  <a:prstDash val="solid"/>
                </a:ln>
                <a:solidFill>
                  <a:srgbClr val="FFC0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rPr>
              <a:t>Ягодно-Полянский</a:t>
            </a:r>
            <a:r>
              <a:rPr lang="ru-RU" sz="2400" b="1" dirty="0" smtClean="0">
                <a:ln w="12700">
                  <a:solidFill>
                    <a:schemeClr val="tx2">
                      <a:satMod val="155000"/>
                    </a:schemeClr>
                  </a:solidFill>
                  <a:prstDash val="solid"/>
                </a:ln>
                <a:solidFill>
                  <a:srgbClr val="FFC0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rPr>
              <a:t> молочный комбинат</a:t>
            </a:r>
          </a:p>
        </p:txBody>
      </p:sp>
      <p:sp>
        <p:nvSpPr>
          <p:cNvPr id="3" name="Содержимое 2"/>
          <p:cNvSpPr>
            <a:spLocks noGrp="1"/>
          </p:cNvSpPr>
          <p:nvPr>
            <p:ph sz="quarter" idx="1"/>
          </p:nvPr>
        </p:nvSpPr>
        <p:spPr>
          <a:xfrm>
            <a:off x="714348" y="4857760"/>
            <a:ext cx="6500858" cy="1571636"/>
          </a:xfrm>
        </p:spPr>
        <p:txBody>
          <a:bodyPr>
            <a:noAutofit/>
          </a:bodyPr>
          <a:lstStyle/>
          <a:p>
            <a:pPr>
              <a:buNone/>
            </a:pPr>
            <a:r>
              <a:rPr lang="ru-RU" b="1" dirty="0" smtClean="0">
                <a:ln w="12700">
                  <a:solidFill>
                    <a:schemeClr val="tx2">
                      <a:satMod val="155000"/>
                    </a:schemeClr>
                  </a:solidFill>
                  <a:prstDash val="solid"/>
                </a:ln>
                <a:solidFill>
                  <a:srgbClr val="FFC0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rPr>
              <a:t>ИП </a:t>
            </a:r>
            <a:r>
              <a:rPr lang="ru-RU" b="1" dirty="0" err="1" smtClean="0">
                <a:ln w="12700">
                  <a:solidFill>
                    <a:schemeClr val="tx2">
                      <a:satMod val="155000"/>
                    </a:schemeClr>
                  </a:solidFill>
                  <a:prstDash val="solid"/>
                </a:ln>
                <a:solidFill>
                  <a:srgbClr val="FFC0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rPr>
              <a:t>Желяков</a:t>
            </a:r>
            <a:r>
              <a:rPr lang="ru-RU" b="1" dirty="0" smtClean="0">
                <a:ln w="12700">
                  <a:solidFill>
                    <a:schemeClr val="tx2">
                      <a:satMod val="155000"/>
                    </a:schemeClr>
                  </a:solidFill>
                  <a:prstDash val="solid"/>
                </a:ln>
                <a:solidFill>
                  <a:srgbClr val="FFC0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rPr>
              <a:t>: Самарский молочный комбинат, Саратовский молочный комбинат детского питания </a:t>
            </a:r>
            <a:endParaRPr lang="ru-RU" b="1" dirty="0">
              <a:ln w="12700">
                <a:solidFill>
                  <a:schemeClr val="tx2">
                    <a:satMod val="155000"/>
                  </a:schemeClr>
                </a:solidFill>
                <a:prstDash val="solid"/>
              </a:ln>
              <a:solidFill>
                <a:srgbClr val="FFC0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endParaRPr>
          </a:p>
        </p:txBody>
      </p:sp>
    </p:spTree>
  </p:cSld>
  <p:clrMapOvr>
    <a:masterClrMapping/>
  </p:clrMapOvr>
  <p:transition spd="med">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1000" b="-21000"/>
          </a:stretch>
        </a:blipFill>
        <a:effectLst/>
      </p:bgPr>
    </p:bg>
    <p:spTree>
      <p:nvGrpSpPr>
        <p:cNvPr id="1" name=""/>
        <p:cNvGrpSpPr/>
        <p:nvPr/>
      </p:nvGrpSpPr>
      <p:grpSpPr>
        <a:xfrm>
          <a:off x="0" y="0"/>
          <a:ext cx="0" cy="0"/>
          <a:chOff x="0" y="0"/>
          <a:chExt cx="0" cy="0"/>
        </a:xfrm>
      </p:grpSpPr>
      <p:pic>
        <p:nvPicPr>
          <p:cNvPr id="5" name="Рисунок 4" descr="124665044.jpg"/>
          <p:cNvPicPr>
            <a:picLocks noChangeAspect="1"/>
          </p:cNvPicPr>
          <p:nvPr/>
        </p:nvPicPr>
        <p:blipFill>
          <a:blip r:embed="rId3"/>
          <a:stretch>
            <a:fillRect/>
          </a:stretch>
        </p:blipFill>
        <p:spPr>
          <a:xfrm>
            <a:off x="6429388" y="214290"/>
            <a:ext cx="2347958" cy="2428460"/>
          </a:xfrm>
          <a:prstGeom prst="cloud">
            <a:avLst/>
          </a:prstGeom>
          <a:solidFill>
            <a:srgbClr val="FFFFFF">
              <a:shade val="85000"/>
            </a:srgbClr>
          </a:solidFill>
          <a:ln w="88900" cap="sq">
            <a:solidFill>
              <a:srgbClr val="00B0F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p:cNvSpPr txBox="1"/>
          <p:nvPr/>
        </p:nvSpPr>
        <p:spPr>
          <a:xfrm>
            <a:off x="785786" y="1142984"/>
            <a:ext cx="7215238" cy="3785652"/>
          </a:xfrm>
          <a:prstGeom prst="rect">
            <a:avLst/>
          </a:prstGeom>
          <a:noFill/>
        </p:spPr>
        <p:txBody>
          <a:bodyPr wrap="square" rtlCol="0">
            <a:spAutoFit/>
          </a:bodyPr>
          <a:lstStyle/>
          <a:p>
            <a:pPr algn="ctr"/>
            <a:r>
              <a:rPr lang="ru-RU" sz="4800" b="1" dirty="0" smtClean="0">
                <a:ln w="12700">
                  <a:solidFill>
                    <a:schemeClr val="tx2">
                      <a:satMod val="155000"/>
                    </a:schemeClr>
                  </a:solidFill>
                  <a:prstDash val="solid"/>
                </a:ln>
                <a:solidFill>
                  <a:srgbClr val="FFFF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rPr>
              <a:t>Рекомендуем !</a:t>
            </a:r>
          </a:p>
          <a:p>
            <a:pPr algn="ctr"/>
            <a:r>
              <a:rPr lang="ru-RU" sz="4800" b="1" dirty="0" smtClean="0">
                <a:ln w="12700">
                  <a:solidFill>
                    <a:schemeClr val="tx2">
                      <a:satMod val="155000"/>
                    </a:schemeClr>
                  </a:solidFill>
                  <a:prstDash val="solid"/>
                </a:ln>
                <a:solidFill>
                  <a:srgbClr val="FFFF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rPr>
              <a:t>  </a:t>
            </a:r>
          </a:p>
          <a:p>
            <a:pPr algn="ctr"/>
            <a:r>
              <a:rPr lang="ru-RU" sz="4800" b="1" dirty="0" smtClean="0">
                <a:ln w="12700">
                  <a:solidFill>
                    <a:schemeClr val="tx2">
                      <a:satMod val="155000"/>
                    </a:schemeClr>
                  </a:solidFill>
                  <a:prstDash val="solid"/>
                </a:ln>
                <a:solidFill>
                  <a:srgbClr val="FFFF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rPr>
              <a:t>Употреблять молоко</a:t>
            </a:r>
          </a:p>
          <a:p>
            <a:pPr algn="ctr"/>
            <a:r>
              <a:rPr lang="ru-RU" sz="4800" b="1" dirty="0" smtClean="0">
                <a:ln w="12700">
                  <a:solidFill>
                    <a:schemeClr val="tx2">
                      <a:satMod val="155000"/>
                    </a:schemeClr>
                  </a:solidFill>
                  <a:prstDash val="solid"/>
                </a:ln>
                <a:solidFill>
                  <a:srgbClr val="FFFF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rPr>
              <a:t> и молочные продукты</a:t>
            </a:r>
            <a:endParaRPr lang="ru-RU" sz="4800" b="1" dirty="0">
              <a:ln w="12700">
                <a:solidFill>
                  <a:schemeClr val="tx2">
                    <a:satMod val="155000"/>
                  </a:schemeClr>
                </a:solidFill>
                <a:prstDash val="solid"/>
              </a:ln>
              <a:solidFill>
                <a:srgbClr val="FFFF00"/>
              </a:solidFill>
              <a:effectLst>
                <a:glow rad="228600">
                  <a:schemeClr val="accent6">
                    <a:satMod val="175000"/>
                    <a:alpha val="40000"/>
                  </a:schemeClr>
                </a:glow>
                <a:outerShdw blurRad="41275" dist="20320" dir="1800000" algn="tl" rotWithShape="0">
                  <a:srgbClr val="000000">
                    <a:alpha val="40000"/>
                  </a:srgbClr>
                </a:outerShdw>
              </a:effectLst>
              <a:latin typeface="Comic Sans MS" pitchFamily="66" charset="0"/>
            </a:endParaRPr>
          </a:p>
        </p:txBody>
      </p:sp>
      <p:pic>
        <p:nvPicPr>
          <p:cNvPr id="2050" name="Picture 2"/>
          <p:cNvPicPr>
            <a:picLocks noChangeAspect="1" noChangeArrowheads="1"/>
          </p:cNvPicPr>
          <p:nvPr/>
        </p:nvPicPr>
        <p:blipFill>
          <a:blip r:embed="rId4"/>
          <a:srcRect/>
          <a:stretch>
            <a:fillRect/>
          </a:stretch>
        </p:blipFill>
        <p:spPr bwMode="auto">
          <a:xfrm>
            <a:off x="6500826" y="3698869"/>
            <a:ext cx="2357422" cy="3159131"/>
          </a:xfrm>
          <a:prstGeom prst="cloud">
            <a:avLst/>
          </a:prstGeom>
          <a:solidFill>
            <a:srgbClr val="FFFFFF">
              <a:shade val="85000"/>
            </a:srgbClr>
          </a:solidFill>
          <a:ln w="88900" cap="sq">
            <a:solidFill>
              <a:srgbClr val="00B0F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5" name="TextBox 4"/>
          <p:cNvSpPr txBox="1"/>
          <p:nvPr/>
        </p:nvSpPr>
        <p:spPr>
          <a:xfrm>
            <a:off x="571472" y="357166"/>
            <a:ext cx="6960559" cy="1107996"/>
          </a:xfrm>
          <a:prstGeom prst="rect">
            <a:avLst/>
          </a:prstGeom>
          <a:noFill/>
        </p:spPr>
        <p:txBody>
          <a:bodyPr wrap="none" rtlCol="0">
            <a:spAutoFit/>
          </a:bodyPr>
          <a:lstStyle/>
          <a:p>
            <a:pPr algn="ctr"/>
            <a:r>
              <a:rPr lang="ru-RU" sz="6600" b="1" dirty="0" smtClean="0">
                <a:ln w="12700">
                  <a:solidFill>
                    <a:schemeClr val="tx2">
                      <a:satMod val="155000"/>
                    </a:schemeClr>
                  </a:solidFill>
                  <a:prstDash val="solid"/>
                </a:ln>
                <a:solidFill>
                  <a:schemeClr val="bg2">
                    <a:tint val="85000"/>
                    <a:satMod val="155000"/>
                  </a:schemeClr>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rPr>
              <a:t>Желаем успеха!</a:t>
            </a:r>
            <a:endParaRPr lang="ru-RU" sz="6600" b="1" dirty="0">
              <a:ln w="12700">
                <a:solidFill>
                  <a:schemeClr val="tx2">
                    <a:satMod val="155000"/>
                  </a:schemeClr>
                </a:solidFill>
                <a:prstDash val="solid"/>
              </a:ln>
              <a:solidFill>
                <a:schemeClr val="bg2">
                  <a:tint val="85000"/>
                  <a:satMod val="155000"/>
                </a:schemeClr>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endParaRPr>
          </a:p>
        </p:txBody>
      </p:sp>
      <p:pic>
        <p:nvPicPr>
          <p:cNvPr id="39938"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19456574">
            <a:off x="7128187" y="5222748"/>
            <a:ext cx="1769078" cy="14152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214282" y="1142984"/>
            <a:ext cx="8643966" cy="1754326"/>
          </a:xfrm>
          <a:prstGeom prst="rect">
            <a:avLst/>
          </a:prstGeom>
        </p:spPr>
        <p:txBody>
          <a:bodyPr wrap="square">
            <a:spAutoFit/>
          </a:bodyPr>
          <a:lstStyle/>
          <a:p>
            <a:r>
              <a:rPr lang="ru-RU" sz="3600" b="1" i="1" spc="50" dirty="0" smtClean="0">
                <a:ln w="12700" cmpd="sng">
                  <a:solidFill>
                    <a:schemeClr val="accent6">
                      <a:satMod val="120000"/>
                      <a:shade val="80000"/>
                    </a:schemeClr>
                  </a:solidFill>
                  <a:prstDash val="solid"/>
                </a:ln>
                <a:solidFill>
                  <a:srgbClr val="0000CC"/>
                </a:solidFill>
                <a:effectLst>
                  <a:glow rad="53100">
                    <a:schemeClr val="accent6">
                      <a:satMod val="180000"/>
                      <a:alpha val="30000"/>
                    </a:schemeClr>
                  </a:glow>
                </a:effectLst>
                <a:latin typeface="Comic Sans MS" pitchFamily="66" charset="0"/>
              </a:rPr>
              <a:t>ГИПОТЕЗА:</a:t>
            </a:r>
            <a:r>
              <a:rPr lang="ru-RU" sz="3600" b="1" i="1" spc="50" dirty="0" smtClean="0">
                <a:ln w="12700" cmpd="sng">
                  <a:solidFill>
                    <a:schemeClr val="accent6">
                      <a:satMod val="120000"/>
                      <a:shade val="80000"/>
                    </a:schemeClr>
                  </a:solidFill>
                  <a:prstDash val="solid"/>
                </a:ln>
                <a:solidFill>
                  <a:srgbClr val="65A3FF"/>
                </a:solidFill>
                <a:effectLst>
                  <a:glow rad="53100">
                    <a:schemeClr val="accent6">
                      <a:satMod val="180000"/>
                      <a:alpha val="30000"/>
                    </a:schemeClr>
                  </a:glow>
                </a:effectLst>
                <a:latin typeface="Comic Sans MS" pitchFamily="66" charset="0"/>
              </a:rPr>
              <a:t>  </a:t>
            </a:r>
            <a:r>
              <a:rPr lang="ru-RU" sz="3600" b="1" i="1" spc="50" dirty="0" smtClean="0">
                <a:ln w="12700" cmpd="sng">
                  <a:solidFill>
                    <a:schemeClr val="accent6">
                      <a:satMod val="120000"/>
                      <a:shade val="80000"/>
                    </a:schemeClr>
                  </a:solidFill>
                  <a:prstDash val="solid"/>
                </a:ln>
                <a:solidFill>
                  <a:srgbClr val="1574FF"/>
                </a:solidFill>
                <a:effectLst>
                  <a:glow rad="53100">
                    <a:schemeClr val="accent6">
                      <a:satMod val="180000"/>
                      <a:alpha val="30000"/>
                    </a:schemeClr>
                  </a:glow>
                </a:effectLst>
                <a:latin typeface="Comic Sans MS" pitchFamily="66" charset="0"/>
              </a:rPr>
              <a:t>Качество молочных продуктов зависит от качества молока.</a:t>
            </a:r>
            <a:endParaRPr lang="ru-RU" sz="3600" b="1" spc="50" dirty="0">
              <a:ln w="12700" cmpd="sng">
                <a:solidFill>
                  <a:schemeClr val="accent6">
                    <a:satMod val="120000"/>
                    <a:shade val="80000"/>
                  </a:schemeClr>
                </a:solidFill>
                <a:prstDash val="solid"/>
              </a:ln>
              <a:solidFill>
                <a:srgbClr val="1574FF"/>
              </a:solidFill>
              <a:effectLst>
                <a:glow rad="53100">
                  <a:schemeClr val="accent6">
                    <a:satMod val="180000"/>
                    <a:alpha val="30000"/>
                  </a:schemeClr>
                </a:glow>
              </a:effectLst>
              <a:latin typeface="Comic Sans MS" pitchFamily="66" charset="0"/>
            </a:endParaRPr>
          </a:p>
        </p:txBody>
      </p:sp>
      <p:pic>
        <p:nvPicPr>
          <p:cNvPr id="5" name="Рисунок 4" descr="6b8610512c66.jpg"/>
          <p:cNvPicPr>
            <a:picLocks noChangeAspect="1"/>
          </p:cNvPicPr>
          <p:nvPr/>
        </p:nvPicPr>
        <p:blipFill>
          <a:blip r:embed="rId3"/>
          <a:stretch>
            <a:fillRect/>
          </a:stretch>
        </p:blipFill>
        <p:spPr>
          <a:xfrm rot="336643">
            <a:off x="2428860" y="2643182"/>
            <a:ext cx="6096000" cy="3429024"/>
          </a:xfrm>
          <a:prstGeom prst="rect">
            <a:avLst/>
          </a:prstGeom>
          <a:solidFill>
            <a:srgbClr val="FFFFFF">
              <a:shade val="85000"/>
            </a:srgbClr>
          </a:solidFill>
          <a:ln w="190500" cap="rnd">
            <a:solidFill>
              <a:srgbClr val="65A3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357166"/>
            <a:ext cx="8215370" cy="1357322"/>
          </a:xfrm>
        </p:spPr>
        <p:txBody>
          <a:bodyPr>
            <a:normAutofit fontScale="90000"/>
          </a:bodyPr>
          <a:lstStyle/>
          <a:p>
            <a:r>
              <a:rPr lang="ru-RU" sz="4900" b="1" cap="none" dirty="0" smtClean="0">
                <a:ln w="17780" cmpd="sng">
                  <a:solidFill>
                    <a:schemeClr val="accent1">
                      <a:tint val="3000"/>
                    </a:schemeClr>
                  </a:solidFill>
                  <a:prstDash val="solid"/>
                  <a:miter lim="800000"/>
                </a:ln>
                <a:solidFill>
                  <a:srgbClr val="8E742A"/>
                </a:solidFill>
                <a:effectLst>
                  <a:outerShdw blurRad="55000" dist="50800" dir="5400000" algn="tl">
                    <a:srgbClr val="000000">
                      <a:alpha val="33000"/>
                    </a:srgbClr>
                  </a:outerShdw>
                </a:effectLst>
                <a:latin typeface="Comic Sans MS" pitchFamily="66" charset="0"/>
              </a:rPr>
              <a:t>Цель: </a:t>
            </a:r>
            <a:r>
              <a:rPr lang="ru-RU" sz="4000" b="1" cap="none" dirty="0" smtClean="0">
                <a:ln w="12700">
                  <a:solidFill>
                    <a:schemeClr val="tx2">
                      <a:satMod val="155000"/>
                    </a:schemeClr>
                  </a:solidFill>
                  <a:prstDash val="solid"/>
                </a:ln>
                <a:solidFill>
                  <a:srgbClr val="FFC000"/>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rPr>
              <a:t>Провести качественный анализ молока</a:t>
            </a:r>
            <a:endParaRPr lang="ru-RU" sz="4000" b="1" cap="none" dirty="0">
              <a:ln w="17780" cmpd="sng">
                <a:solidFill>
                  <a:schemeClr val="accent1">
                    <a:tint val="3000"/>
                  </a:schemeClr>
                </a:solidFill>
                <a:prstDash val="solid"/>
                <a:miter lim="800000"/>
              </a:ln>
              <a:solidFill>
                <a:srgbClr val="FFC000"/>
              </a:solidFill>
              <a:effectLst>
                <a:glow rad="101600">
                  <a:schemeClr val="accent6">
                    <a:satMod val="175000"/>
                    <a:alpha val="40000"/>
                  </a:schemeClr>
                </a:glow>
                <a:outerShdw blurRad="41275" dist="20320" dir="1800000" algn="tl" rotWithShape="0">
                  <a:srgbClr val="000000">
                    <a:alpha val="40000"/>
                  </a:srgbClr>
                </a:outerShdw>
              </a:effectLst>
              <a:latin typeface="Comic Sans MS" pitchFamily="66" charset="0"/>
            </a:endParaRPr>
          </a:p>
        </p:txBody>
      </p:sp>
      <p:sp>
        <p:nvSpPr>
          <p:cNvPr id="3" name="Содержимое 2"/>
          <p:cNvSpPr>
            <a:spLocks noGrp="1"/>
          </p:cNvSpPr>
          <p:nvPr>
            <p:ph sz="quarter" idx="1"/>
          </p:nvPr>
        </p:nvSpPr>
        <p:spPr>
          <a:xfrm>
            <a:off x="457200" y="1600200"/>
            <a:ext cx="8258204" cy="4757758"/>
          </a:xfrm>
        </p:spPr>
        <p:txBody>
          <a:bodyPr>
            <a:normAutofit/>
          </a:bodyPr>
          <a:lstStyle/>
          <a:p>
            <a:pPr>
              <a:buNone/>
            </a:pPr>
            <a:endParaRPr lang="ru-RU" sz="4000" b="1" dirty="0" smtClean="0">
              <a:ln w="17780" cmpd="sng">
                <a:solidFill>
                  <a:schemeClr val="accent1">
                    <a:tint val="3000"/>
                  </a:schemeClr>
                </a:solidFill>
                <a:prstDash val="solid"/>
                <a:miter lim="800000"/>
              </a:ln>
              <a:solidFill>
                <a:srgbClr val="C5A13B"/>
              </a:solidFill>
              <a:effectLst>
                <a:outerShdw blurRad="55000" dist="50800" dir="5400000" algn="tl">
                  <a:srgbClr val="000000">
                    <a:alpha val="33000"/>
                  </a:srgbClr>
                </a:outerShdw>
              </a:effectLst>
              <a:latin typeface="Comic Sans MS" pitchFamily="66" charset="0"/>
            </a:endParaRPr>
          </a:p>
          <a:p>
            <a:pPr>
              <a:buNone/>
            </a:pPr>
            <a:r>
              <a:rPr lang="ru-RU" sz="4400" b="1" dirty="0" smtClean="0">
                <a:ln w="17780" cmpd="sng">
                  <a:solidFill>
                    <a:schemeClr val="accent1">
                      <a:tint val="3000"/>
                    </a:schemeClr>
                  </a:solidFill>
                  <a:prstDash val="solid"/>
                  <a:miter lim="800000"/>
                </a:ln>
                <a:solidFill>
                  <a:srgbClr val="8E742A"/>
                </a:solidFill>
                <a:effectLst>
                  <a:outerShdw blurRad="55000" dist="50800" dir="5400000" algn="tl">
                    <a:srgbClr val="000000">
                      <a:alpha val="33000"/>
                    </a:srgbClr>
                  </a:outerShdw>
                </a:effectLst>
                <a:latin typeface="Comic Sans MS" pitchFamily="66" charset="0"/>
              </a:rPr>
              <a:t>Задачи:</a:t>
            </a:r>
          </a:p>
          <a:p>
            <a:r>
              <a:rPr lang="ru-RU" sz="2800" b="1" dirty="0" smtClean="0">
                <a:ln w="12700">
                  <a:solidFill>
                    <a:schemeClr val="tx2">
                      <a:satMod val="155000"/>
                    </a:schemeClr>
                  </a:solidFill>
                  <a:prstDash val="solid"/>
                </a:ln>
                <a:solidFill>
                  <a:srgbClr val="FFC000"/>
                </a:solidFill>
                <a:effectLst>
                  <a:glow rad="139700">
                    <a:schemeClr val="accent2">
                      <a:satMod val="175000"/>
                      <a:alpha val="40000"/>
                    </a:schemeClr>
                  </a:glow>
                  <a:outerShdw blurRad="41275" dist="20320" dir="1800000" algn="tl" rotWithShape="0">
                    <a:srgbClr val="000000">
                      <a:alpha val="40000"/>
                    </a:srgbClr>
                  </a:outerShdw>
                </a:effectLst>
                <a:latin typeface="Comic Sans MS" pitchFamily="66" charset="0"/>
              </a:rPr>
              <a:t>Изучить историю  молока</a:t>
            </a:r>
          </a:p>
          <a:p>
            <a:r>
              <a:rPr lang="ru-RU" sz="2800" b="1" dirty="0" smtClean="0">
                <a:ln w="12700">
                  <a:solidFill>
                    <a:schemeClr val="tx2">
                      <a:satMod val="155000"/>
                    </a:schemeClr>
                  </a:solidFill>
                  <a:prstDash val="solid"/>
                </a:ln>
                <a:solidFill>
                  <a:srgbClr val="FFC000"/>
                </a:solidFill>
                <a:effectLst>
                  <a:glow rad="139700">
                    <a:schemeClr val="accent2">
                      <a:satMod val="175000"/>
                      <a:alpha val="40000"/>
                    </a:schemeClr>
                  </a:glow>
                  <a:outerShdw blurRad="41275" dist="20320" dir="1800000" algn="tl" rotWithShape="0">
                    <a:srgbClr val="000000">
                      <a:alpha val="40000"/>
                    </a:srgbClr>
                  </a:outerShdw>
                </a:effectLst>
                <a:latin typeface="Comic Sans MS" pitchFamily="66" charset="0"/>
              </a:rPr>
              <a:t>Узнать о пользе молока </a:t>
            </a:r>
          </a:p>
          <a:p>
            <a:r>
              <a:rPr lang="ru-RU" sz="2800" b="1" dirty="0" smtClean="0">
                <a:ln w="12700">
                  <a:solidFill>
                    <a:schemeClr val="tx2">
                      <a:satMod val="155000"/>
                    </a:schemeClr>
                  </a:solidFill>
                  <a:prstDash val="solid"/>
                </a:ln>
                <a:solidFill>
                  <a:srgbClr val="FFC000"/>
                </a:solidFill>
                <a:effectLst>
                  <a:glow rad="139700">
                    <a:schemeClr val="accent2">
                      <a:satMod val="175000"/>
                      <a:alpha val="40000"/>
                    </a:schemeClr>
                  </a:glow>
                  <a:outerShdw blurRad="41275" dist="20320" dir="1800000" algn="tl" rotWithShape="0">
                    <a:srgbClr val="000000">
                      <a:alpha val="40000"/>
                    </a:srgbClr>
                  </a:outerShdw>
                </a:effectLst>
                <a:latin typeface="Comic Sans MS" pitchFamily="66" charset="0"/>
              </a:rPr>
              <a:t>Изучить молоко различных животных</a:t>
            </a:r>
          </a:p>
          <a:p>
            <a:r>
              <a:rPr lang="ru-RU" sz="2800" b="1" dirty="0" smtClean="0">
                <a:ln w="12700">
                  <a:solidFill>
                    <a:schemeClr val="tx2">
                      <a:satMod val="155000"/>
                    </a:schemeClr>
                  </a:solidFill>
                  <a:prstDash val="solid"/>
                </a:ln>
                <a:solidFill>
                  <a:srgbClr val="FFC000"/>
                </a:solidFill>
                <a:effectLst>
                  <a:glow rad="139700">
                    <a:schemeClr val="accent2">
                      <a:satMod val="175000"/>
                      <a:alpha val="40000"/>
                    </a:schemeClr>
                  </a:glow>
                  <a:outerShdw blurRad="41275" dist="20320" dir="1800000" algn="tl" rotWithShape="0">
                    <a:srgbClr val="000000">
                      <a:alpha val="40000"/>
                    </a:srgbClr>
                  </a:outerShdw>
                </a:effectLst>
                <a:latin typeface="Comic Sans MS" pitchFamily="66" charset="0"/>
              </a:rPr>
              <a:t> Изучить виды молочных продуктов и  их пользу</a:t>
            </a:r>
          </a:p>
          <a:p>
            <a:r>
              <a:rPr lang="ru-RU" sz="2800" b="1" dirty="0" smtClean="0">
                <a:ln w="12700">
                  <a:solidFill>
                    <a:schemeClr val="tx2">
                      <a:satMod val="155000"/>
                    </a:schemeClr>
                  </a:solidFill>
                  <a:prstDash val="solid"/>
                </a:ln>
                <a:solidFill>
                  <a:srgbClr val="FFC000"/>
                </a:solidFill>
                <a:effectLst>
                  <a:glow rad="139700">
                    <a:schemeClr val="accent2">
                      <a:satMod val="175000"/>
                      <a:alpha val="40000"/>
                    </a:schemeClr>
                  </a:glow>
                  <a:outerShdw blurRad="41275" dist="20320" dir="1800000" algn="tl" rotWithShape="0">
                    <a:srgbClr val="000000">
                      <a:alpha val="40000"/>
                    </a:srgbClr>
                  </a:outerShdw>
                </a:effectLst>
                <a:latin typeface="Comic Sans MS" pitchFamily="66" charset="0"/>
              </a:rPr>
              <a:t>Сделать соответствующий  вывод </a:t>
            </a:r>
          </a:p>
          <a:p>
            <a:endParaRPr lang="ru-RU" sz="2800" b="1" dirty="0">
              <a:ln w="12700">
                <a:solidFill>
                  <a:schemeClr val="tx2">
                    <a:satMod val="155000"/>
                  </a:schemeClr>
                </a:solidFill>
                <a:prstDash val="solid"/>
              </a:ln>
              <a:solidFill>
                <a:schemeClr val="bg2">
                  <a:tint val="85000"/>
                  <a:satMod val="155000"/>
                </a:schemeClr>
              </a:solidFill>
              <a:effectLst>
                <a:glow rad="139700">
                  <a:schemeClr val="accent2">
                    <a:satMod val="175000"/>
                    <a:alpha val="40000"/>
                  </a:schemeClr>
                </a:glow>
                <a:outerShdw blurRad="41275" dist="20320" dir="1800000" algn="tl" rotWithShape="0">
                  <a:srgbClr val="000000">
                    <a:alpha val="40000"/>
                  </a:srgbClr>
                </a:outerShdw>
              </a:effectLst>
              <a:latin typeface="Comic Sans MS" pitchFamily="66" charset="0"/>
            </a:endParaRPr>
          </a:p>
        </p:txBody>
      </p:sp>
    </p:spTree>
  </p:cSld>
  <p:clrMapOvr>
    <a:masterClrMapping/>
  </p:clrMapOvr>
  <p:transition spd="med">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7000" b="-47000"/>
          </a:stretch>
        </a:blipFill>
        <a:effectLst/>
      </p:bgPr>
    </p:bg>
    <p:spTree>
      <p:nvGrpSpPr>
        <p:cNvPr id="1" name=""/>
        <p:cNvGrpSpPr/>
        <p:nvPr/>
      </p:nvGrpSpPr>
      <p:grpSpPr>
        <a:xfrm>
          <a:off x="0" y="0"/>
          <a:ext cx="0" cy="0"/>
          <a:chOff x="0" y="0"/>
          <a:chExt cx="0" cy="0"/>
        </a:xfrm>
      </p:grpSpPr>
      <p:sp>
        <p:nvSpPr>
          <p:cNvPr id="4" name="Прямоугольник 3"/>
          <p:cNvSpPr/>
          <p:nvPr/>
        </p:nvSpPr>
        <p:spPr>
          <a:xfrm>
            <a:off x="0" y="1500174"/>
            <a:ext cx="8643998" cy="3970318"/>
          </a:xfrm>
          <a:prstGeom prst="rect">
            <a:avLst/>
          </a:prstGeom>
        </p:spPr>
        <p:txBody>
          <a:bodyPr wrap="square">
            <a:spAutoFit/>
          </a:bodyPr>
          <a:lstStyle/>
          <a:p>
            <a:pPr algn="ctr"/>
            <a:r>
              <a:rPr lang="ru-RU" sz="2800" b="1" dirty="0" smtClean="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effectLst>
                <a:latin typeface="Comic Sans MS" pitchFamily="66" charset="0"/>
              </a:rPr>
              <a:t>При раскопках доисторических поселений Триполья, на Украине археологи находят подойники, отстойники для приготовления творога. По ним можно судить, как давно, больше 5000 лет назад, пользовались молоком.  Возле мест первобытного человека появились стада одомашненных коров, а в лесах и степях водились их дикие предки — могучие туры. </a:t>
            </a:r>
            <a:endParaRPr lang="ru-RU" sz="2800" b="1" dirty="0">
              <a:ln w="12700">
                <a:solidFill>
                  <a:schemeClr val="tx2">
                    <a:satMod val="155000"/>
                  </a:schemeClr>
                </a:solidFill>
                <a:prstDash val="solid"/>
              </a:ln>
              <a:solidFill>
                <a:schemeClr val="bg2">
                  <a:tint val="85000"/>
                  <a:satMod val="155000"/>
                </a:schemeClr>
              </a:solidFill>
              <a:effectLst>
                <a:glow rad="101600">
                  <a:schemeClr val="accent5">
                    <a:satMod val="175000"/>
                    <a:alpha val="40000"/>
                  </a:schemeClr>
                </a:glow>
              </a:effectLst>
              <a:latin typeface="Comic Sans MS" pitchFamily="66" charset="0"/>
            </a:endParaRPr>
          </a:p>
        </p:txBody>
      </p:sp>
      <p:sp>
        <p:nvSpPr>
          <p:cNvPr id="5" name="Прямоугольник 4"/>
          <p:cNvSpPr/>
          <p:nvPr/>
        </p:nvSpPr>
        <p:spPr>
          <a:xfrm>
            <a:off x="642910" y="214290"/>
            <a:ext cx="8001056" cy="707886"/>
          </a:xfrm>
          <a:prstGeom prst="rect">
            <a:avLst/>
          </a:prstGeom>
        </p:spPr>
        <p:txBody>
          <a:bodyPr wrap="square">
            <a:spAutoFit/>
          </a:bodyPr>
          <a:lstStyle/>
          <a:p>
            <a:pPr algn="ctr"/>
            <a:r>
              <a:rPr lang="ru-RU" sz="4000" b="1" dirty="0" smtClean="0">
                <a:ln w="12700">
                  <a:solidFill>
                    <a:schemeClr val="tx2">
                      <a:satMod val="155000"/>
                    </a:schemeClr>
                  </a:solidFill>
                  <a:prstDash val="solid"/>
                </a:ln>
                <a:solidFill>
                  <a:srgbClr val="FFC000"/>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rPr>
              <a:t>Сколько же лет молоку? </a:t>
            </a:r>
            <a:endParaRPr lang="ru-RU" sz="4000" b="1" dirty="0">
              <a:ln w="12700">
                <a:solidFill>
                  <a:schemeClr val="tx2">
                    <a:satMod val="155000"/>
                  </a:schemeClr>
                </a:solidFill>
                <a:prstDash val="solid"/>
              </a:ln>
              <a:solidFill>
                <a:srgbClr val="FFC000"/>
              </a:solidFill>
              <a:effectLst>
                <a:glow rad="139700">
                  <a:schemeClr val="accent6">
                    <a:satMod val="175000"/>
                    <a:alpha val="40000"/>
                  </a:schemeClr>
                </a:glow>
                <a:outerShdw blurRad="41275" dist="20320" dir="1800000" algn="tl" rotWithShape="0">
                  <a:srgbClr val="000000">
                    <a:alpha val="40000"/>
                  </a:srgbClr>
                </a:outerShdw>
              </a:effectLst>
              <a:latin typeface="Comic Sans MS" pitchFamily="66" charset="0"/>
            </a:endParaRPr>
          </a:p>
        </p:txBody>
      </p:sp>
    </p:spTree>
  </p:cSld>
  <p:clrMapOvr>
    <a:masterClrMapping/>
  </p:clrMapOvr>
  <p:transition spd="med">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65A3FF"/>
            </a:gs>
            <a:gs pos="39999">
              <a:srgbClr val="85C2FF"/>
            </a:gs>
            <a:gs pos="70000">
              <a:srgbClr val="C4D6EB"/>
            </a:gs>
            <a:gs pos="100000">
              <a:srgbClr val="FFEBFA"/>
            </a:gs>
          </a:gsLst>
          <a:lin ang="5400000" scaled="0"/>
          <a:tileRect r="-100000" b="-100000"/>
        </a:gradFill>
        <a:effectLst/>
      </p:bgPr>
    </p:bg>
    <p:spTree>
      <p:nvGrpSpPr>
        <p:cNvPr id="1" name=""/>
        <p:cNvGrpSpPr/>
        <p:nvPr/>
      </p:nvGrpSpPr>
      <p:grpSpPr>
        <a:xfrm>
          <a:off x="0" y="0"/>
          <a:ext cx="0" cy="0"/>
          <a:chOff x="0" y="0"/>
          <a:chExt cx="0" cy="0"/>
        </a:xfrm>
      </p:grpSpPr>
      <p:sp>
        <p:nvSpPr>
          <p:cNvPr id="4" name="Прямоугольник 3"/>
          <p:cNvSpPr/>
          <p:nvPr/>
        </p:nvSpPr>
        <p:spPr>
          <a:xfrm>
            <a:off x="285720" y="1643050"/>
            <a:ext cx="8429684" cy="2554545"/>
          </a:xfrm>
          <a:prstGeom prst="rect">
            <a:avLst/>
          </a:prstGeom>
        </p:spPr>
        <p:txBody>
          <a:bodyPr wrap="square">
            <a:spAutoFit/>
          </a:bodyPr>
          <a:lstStyle/>
          <a:p>
            <a:r>
              <a:rPr lang="ru-RU"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mic Sans MS" pitchFamily="66" charset="0"/>
              </a:rPr>
              <a:t>«Если в течение 12 месяцев вы будете ежедневно выпивать один литр молока, то вы себе обеспечите сто лет жизни!»        </a:t>
            </a:r>
          </a:p>
          <a:p>
            <a:r>
              <a:rPr lang="ru-RU"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mic Sans MS" pitchFamily="66" charset="0"/>
              </a:rPr>
              <a:t>                          </a:t>
            </a:r>
          </a:p>
          <a:p>
            <a:r>
              <a:rPr lang="ru-RU"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mic Sans MS" pitchFamily="66" charset="0"/>
              </a:rPr>
              <a:t>                           Ниле Густавсон. </a:t>
            </a:r>
            <a:endParaRPr lang="ru-RU"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mic Sans MS" pitchFamily="66" charset="0"/>
            </a:endParaRPr>
          </a:p>
        </p:txBody>
      </p:sp>
      <p:pic>
        <p:nvPicPr>
          <p:cNvPr id="3" name="Рисунок 2" descr="300px-Milk_glass.jpg"/>
          <p:cNvPicPr>
            <a:picLocks noChangeAspect="1"/>
          </p:cNvPicPr>
          <p:nvPr/>
        </p:nvPicPr>
        <p:blipFill>
          <a:blip r:embed="rId2"/>
          <a:stretch>
            <a:fillRect/>
          </a:stretch>
        </p:blipFill>
        <p:spPr>
          <a:xfrm>
            <a:off x="357158" y="3143224"/>
            <a:ext cx="2786083" cy="3714776"/>
          </a:xfrm>
          <a:prstGeom prst="rect">
            <a:avLst/>
          </a:prstGeom>
          <a:ln>
            <a:noFill/>
          </a:ln>
          <a:effectLst>
            <a:softEdge rad="317500"/>
          </a:effectLst>
        </p:spPr>
      </p:pic>
      <p:pic>
        <p:nvPicPr>
          <p:cNvPr id="5" name="Picture 2" descr="C:\Users\Я\Pictures\анимашки\ОБЫЧНЫЕ\продукты питания, кухня\хлеб\24691.gif"/>
          <p:cNvPicPr>
            <a:picLocks noChangeAspect="1" noChangeArrowheads="1" noCrop="1"/>
          </p:cNvPicPr>
          <p:nvPr/>
        </p:nvPicPr>
        <p:blipFill>
          <a:blip r:embed="rId3"/>
          <a:srcRect/>
          <a:stretch>
            <a:fillRect/>
          </a:stretch>
        </p:blipFill>
        <p:spPr bwMode="auto">
          <a:xfrm>
            <a:off x="7429520" y="214290"/>
            <a:ext cx="1084916" cy="1645455"/>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4" name="TextBox 3"/>
          <p:cNvSpPr txBox="1"/>
          <p:nvPr/>
        </p:nvSpPr>
        <p:spPr>
          <a:xfrm>
            <a:off x="214282" y="1214422"/>
            <a:ext cx="8715436" cy="5755422"/>
          </a:xfrm>
          <a:prstGeom prst="rect">
            <a:avLst/>
          </a:prstGeom>
          <a:noFill/>
        </p:spPr>
        <p:txBody>
          <a:bodyPr wrap="square" rtlCol="0">
            <a:spAutoFit/>
          </a:bodyPr>
          <a:lstStyle/>
          <a:p>
            <a:r>
              <a:rPr lang="ru-RU" sz="2500" b="1" i="1" dirty="0" smtClean="0">
                <a:ln w="12700">
                  <a:solidFill>
                    <a:schemeClr val="tx2">
                      <a:satMod val="155000"/>
                    </a:schemeClr>
                  </a:solidFill>
                  <a:prstDash val="solid"/>
                </a:ln>
                <a:solidFill>
                  <a:srgbClr val="0000CC"/>
                </a:solidFill>
                <a:effectLst>
                  <a:outerShdw blurRad="41275" dist="20320" dir="1800000" algn="tl" rotWithShape="0">
                    <a:srgbClr val="000000">
                      <a:alpha val="40000"/>
                    </a:srgbClr>
                  </a:outerShdw>
                </a:effectLst>
              </a:rPr>
              <a:t>вода-88%,</a:t>
            </a:r>
          </a:p>
          <a:p>
            <a:r>
              <a:rPr lang="ru-RU" sz="2500" b="1" i="1" dirty="0" smtClean="0">
                <a:ln w="12700">
                  <a:solidFill>
                    <a:schemeClr val="tx2">
                      <a:satMod val="155000"/>
                    </a:schemeClr>
                  </a:solidFill>
                  <a:prstDash val="solid"/>
                </a:ln>
                <a:solidFill>
                  <a:srgbClr val="0000CC"/>
                </a:solidFill>
                <a:effectLst>
                  <a:outerShdw blurRad="41275" dist="20320" dir="1800000" algn="tl" rotWithShape="0">
                    <a:srgbClr val="000000">
                      <a:alpha val="40000"/>
                    </a:srgbClr>
                  </a:outerShdw>
                </a:effectLst>
              </a:rPr>
              <a:t>сухие вещества- 12,8%, </a:t>
            </a:r>
          </a:p>
          <a:p>
            <a:r>
              <a:rPr lang="ru-RU" sz="2500" b="1" i="1" dirty="0" smtClean="0">
                <a:ln w="12700">
                  <a:solidFill>
                    <a:schemeClr val="tx2">
                      <a:satMod val="155000"/>
                    </a:schemeClr>
                  </a:solidFill>
                  <a:prstDash val="solid"/>
                </a:ln>
                <a:solidFill>
                  <a:srgbClr val="0000CC"/>
                </a:solidFill>
                <a:effectLst>
                  <a:outerShdw blurRad="41275" dist="20320" dir="1800000" algn="tl" rotWithShape="0">
                    <a:srgbClr val="000000">
                      <a:alpha val="40000"/>
                    </a:srgbClr>
                  </a:outerShdw>
                </a:effectLst>
              </a:rPr>
              <a:t>жиры -3,5%, </a:t>
            </a:r>
          </a:p>
          <a:p>
            <a:r>
              <a:rPr lang="ru-RU" sz="2500" b="1" i="1" dirty="0" smtClean="0">
                <a:ln w="12700">
                  <a:solidFill>
                    <a:schemeClr val="tx2">
                      <a:satMod val="155000"/>
                    </a:schemeClr>
                  </a:solidFill>
                  <a:prstDash val="solid"/>
                </a:ln>
                <a:solidFill>
                  <a:srgbClr val="0000CC"/>
                </a:solidFill>
                <a:effectLst>
                  <a:outerShdw blurRad="41275" dist="20320" dir="1800000" algn="tl" rotWithShape="0">
                    <a:srgbClr val="000000">
                      <a:alpha val="40000"/>
                    </a:srgbClr>
                  </a:outerShdw>
                </a:effectLst>
              </a:rPr>
              <a:t>белки- 3,2 </a:t>
            </a:r>
          </a:p>
          <a:p>
            <a:r>
              <a:rPr lang="ru-RU" sz="2500" b="1" i="1" dirty="0" smtClean="0">
                <a:ln w="12700">
                  <a:solidFill>
                    <a:schemeClr val="tx2">
                      <a:satMod val="155000"/>
                    </a:schemeClr>
                  </a:solidFill>
                  <a:prstDash val="solid"/>
                </a:ln>
                <a:solidFill>
                  <a:srgbClr val="0000CC"/>
                </a:solidFill>
                <a:effectLst>
                  <a:outerShdw blurRad="41275" dist="20320" dir="1800000" algn="tl" rotWithShape="0">
                    <a:srgbClr val="000000">
                      <a:alpha val="40000"/>
                    </a:srgbClr>
                  </a:outerShdw>
                </a:effectLst>
              </a:rPr>
              <a:t>(казеин- 2,7, альбумин- 0,6 , глобулин—0,1) молочный сахар- 4,7%.</a:t>
            </a:r>
          </a:p>
          <a:p>
            <a:endParaRPr lang="ru-RU" sz="2500" b="1" dirty="0" smtClean="0">
              <a:ln w="12700">
                <a:solidFill>
                  <a:schemeClr val="tx2">
                    <a:satMod val="155000"/>
                  </a:schemeClr>
                </a:solidFill>
                <a:prstDash val="solid"/>
              </a:ln>
              <a:solidFill>
                <a:srgbClr val="0000CC"/>
              </a:solidFill>
              <a:effectLst>
                <a:outerShdw blurRad="41275" dist="20320" dir="1800000" algn="tl" rotWithShape="0">
                  <a:srgbClr val="000000">
                    <a:alpha val="40000"/>
                  </a:srgbClr>
                </a:outerShdw>
              </a:effectLst>
            </a:endParaRPr>
          </a:p>
          <a:p>
            <a:r>
              <a:rPr lang="ru-RU" sz="2500" b="1" i="1" dirty="0" smtClean="0">
                <a:ln w="12700">
                  <a:solidFill>
                    <a:schemeClr val="tx2">
                      <a:satMod val="155000"/>
                    </a:schemeClr>
                  </a:solidFill>
                  <a:prstDash val="solid"/>
                </a:ln>
                <a:solidFill>
                  <a:srgbClr val="0000CC"/>
                </a:solidFill>
                <a:effectLst>
                  <a:outerShdw blurRad="41275" dist="20320" dir="1800000" algn="tl" rotWithShape="0">
                    <a:srgbClr val="000000">
                      <a:alpha val="40000"/>
                    </a:srgbClr>
                  </a:outerShdw>
                </a:effectLst>
              </a:rPr>
              <a:t>около 30 видав витаминов,</a:t>
            </a:r>
          </a:p>
          <a:p>
            <a:r>
              <a:rPr lang="ru-RU" sz="2500" b="1" i="1" dirty="0" smtClean="0">
                <a:ln w="12700">
                  <a:solidFill>
                    <a:schemeClr val="tx2">
                      <a:satMod val="155000"/>
                    </a:schemeClr>
                  </a:solidFill>
                  <a:prstDash val="solid"/>
                </a:ln>
                <a:solidFill>
                  <a:srgbClr val="0000CC"/>
                </a:solidFill>
                <a:effectLst>
                  <a:outerShdw blurRad="41275" dist="20320" dir="1800000" algn="tl" rotWithShape="0">
                    <a:srgbClr val="000000">
                      <a:alpha val="40000"/>
                    </a:srgbClr>
                  </a:outerShdw>
                </a:effectLst>
              </a:rPr>
              <a:t>особенно много витаминов А , В,</a:t>
            </a:r>
          </a:p>
          <a:p>
            <a:r>
              <a:rPr lang="ru-RU" sz="2500" b="1" i="1" dirty="0" smtClean="0">
                <a:ln w="12700">
                  <a:solidFill>
                    <a:schemeClr val="tx2">
                      <a:satMod val="155000"/>
                    </a:schemeClr>
                  </a:solidFill>
                  <a:prstDash val="solid"/>
                </a:ln>
                <a:solidFill>
                  <a:srgbClr val="0000CC"/>
                </a:solidFill>
                <a:effectLst>
                  <a:outerShdw blurRad="41275" dist="20320" dir="1800000" algn="tl" rotWithShape="0">
                    <a:srgbClr val="000000">
                      <a:alpha val="40000"/>
                    </a:srgbClr>
                  </a:outerShdw>
                </a:effectLst>
              </a:rPr>
              <a:t> и обогащенном Д. </a:t>
            </a:r>
          </a:p>
          <a:p>
            <a:r>
              <a:rPr lang="ru-RU" sz="2500" b="1" i="1" dirty="0" smtClean="0">
                <a:ln w="12700">
                  <a:solidFill>
                    <a:schemeClr val="tx2">
                      <a:satMod val="155000"/>
                    </a:schemeClr>
                  </a:solidFill>
                  <a:prstDash val="solid"/>
                </a:ln>
                <a:solidFill>
                  <a:srgbClr val="0000CC"/>
                </a:solidFill>
                <a:effectLst>
                  <a:outerShdw blurRad="41275" dist="20320" dir="1800000" algn="tl" rotWithShape="0">
                    <a:srgbClr val="000000">
                      <a:alpha val="40000"/>
                    </a:srgbClr>
                  </a:outerShdw>
                </a:effectLst>
              </a:rPr>
              <a:t>В молоке содержаться ферменты и иммунные тела.</a:t>
            </a:r>
          </a:p>
          <a:p>
            <a:endParaRPr lang="ru-RU" sz="2500" b="1" dirty="0" smtClean="0">
              <a:ln w="12700">
                <a:solidFill>
                  <a:schemeClr val="tx2">
                    <a:satMod val="155000"/>
                  </a:schemeClr>
                </a:solidFill>
                <a:prstDash val="solid"/>
              </a:ln>
              <a:solidFill>
                <a:srgbClr val="65A3FF"/>
              </a:solidFill>
              <a:effectLst>
                <a:outerShdw blurRad="41275" dist="20320" dir="1800000" algn="tl" rotWithShape="0">
                  <a:srgbClr val="000000">
                    <a:alpha val="40000"/>
                  </a:srgbClr>
                </a:outerShdw>
              </a:effectLst>
            </a:endParaRPr>
          </a:p>
          <a:p>
            <a:r>
              <a:rPr lang="ru-RU" sz="2500" b="1" i="1" dirty="0" smtClean="0">
                <a:ln w="12700">
                  <a:solidFill>
                    <a:schemeClr val="tx2">
                      <a:satMod val="155000"/>
                    </a:schemeClr>
                  </a:solidFill>
                  <a:prstDash val="solid"/>
                </a:ln>
                <a:solidFill>
                  <a:srgbClr val="65A3FF"/>
                </a:solidFill>
                <a:effectLst>
                  <a:outerShdw blurRad="41275" dist="20320" dir="1800000" algn="tl" rotWithShape="0">
                    <a:srgbClr val="000000">
                      <a:alpha val="40000"/>
                    </a:srgbClr>
                  </a:outerShdw>
                </a:effectLst>
              </a:rPr>
              <a:t> </a:t>
            </a:r>
            <a:endParaRPr lang="ru-RU" sz="2500" b="1" dirty="0" smtClean="0">
              <a:ln w="12700">
                <a:solidFill>
                  <a:schemeClr val="tx2">
                    <a:satMod val="155000"/>
                  </a:schemeClr>
                </a:solidFill>
                <a:prstDash val="solid"/>
              </a:ln>
              <a:solidFill>
                <a:srgbClr val="65A3FF"/>
              </a:solidFill>
              <a:effectLst>
                <a:outerShdw blurRad="41275" dist="20320" dir="1800000" algn="tl" rotWithShape="0">
                  <a:srgbClr val="000000">
                    <a:alpha val="40000"/>
                  </a:srgbClr>
                </a:outerShdw>
              </a:effectLst>
            </a:endParaRPr>
          </a:p>
          <a:p>
            <a:endParaRPr lang="ru-RU" dirty="0"/>
          </a:p>
        </p:txBody>
      </p:sp>
      <p:sp>
        <p:nvSpPr>
          <p:cNvPr id="3" name="TextBox 2"/>
          <p:cNvSpPr txBox="1"/>
          <p:nvPr/>
        </p:nvSpPr>
        <p:spPr>
          <a:xfrm>
            <a:off x="2071670" y="357166"/>
            <a:ext cx="5221430" cy="769441"/>
          </a:xfrm>
          <a:prstGeom prst="rect">
            <a:avLst/>
          </a:prstGeom>
          <a:noFill/>
        </p:spPr>
        <p:txBody>
          <a:bodyPr wrap="none" rtlCol="0">
            <a:spAutoFit/>
          </a:bodyPr>
          <a:lstStyle/>
          <a:p>
            <a:pPr algn="ctr"/>
            <a:r>
              <a:rPr lang="ru-RU" sz="4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nstantia" pitchFamily="18" charset="0"/>
              </a:rPr>
              <a:t>СОСТАВ МОЛОКА</a:t>
            </a:r>
            <a:endParaRPr lang="ru-RU"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nstantia" pitchFamily="18" charset="0"/>
            </a:endParaRPr>
          </a:p>
        </p:txBody>
      </p:sp>
      <p:pic>
        <p:nvPicPr>
          <p:cNvPr id="2050" name="Picture 2" descr="C:\Users\Я\Pictures\анимашки\ОБЫЧНЫЕ\продукты питания, кухня\другая еда\24259.gif"/>
          <p:cNvPicPr>
            <a:picLocks noChangeAspect="1" noChangeArrowheads="1" noCrop="1"/>
          </p:cNvPicPr>
          <p:nvPr/>
        </p:nvPicPr>
        <p:blipFill>
          <a:blip r:embed="rId3"/>
          <a:srcRect/>
          <a:stretch>
            <a:fillRect/>
          </a:stretch>
        </p:blipFill>
        <p:spPr bwMode="auto">
          <a:xfrm>
            <a:off x="7715272" y="357166"/>
            <a:ext cx="1071570" cy="1071570"/>
          </a:xfrm>
          <a:prstGeom prst="rect">
            <a:avLst/>
          </a:prstGeom>
          <a:noFill/>
        </p:spPr>
      </p:pic>
    </p:spTree>
  </p:cSld>
  <p:clrMapOvr>
    <a:masterClrMapping/>
  </p:clrMapOvr>
  <p:transition spd="med">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TextBox 3"/>
          <p:cNvSpPr txBox="1"/>
          <p:nvPr/>
        </p:nvSpPr>
        <p:spPr>
          <a:xfrm>
            <a:off x="1142976" y="500042"/>
            <a:ext cx="7005444" cy="646331"/>
          </a:xfrm>
          <a:prstGeom prst="rect">
            <a:avLst/>
          </a:prstGeom>
          <a:noFill/>
        </p:spPr>
        <p:txBody>
          <a:bodyPr wrap="none" rtlCol="0">
            <a:spAutoFit/>
          </a:bodyPr>
          <a:lstStyle/>
          <a:p>
            <a:r>
              <a:rPr lang="ru-RU" sz="3600" b="1" dirty="0" smtClean="0">
                <a:ln w="12700">
                  <a:solidFill>
                    <a:schemeClr val="tx2">
                      <a:satMod val="155000"/>
                    </a:schemeClr>
                  </a:solidFill>
                  <a:prstDash val="solid"/>
                </a:ln>
                <a:solidFill>
                  <a:srgbClr val="0000CC"/>
                </a:solidFill>
                <a:effectLst>
                  <a:outerShdw blurRad="41275" dist="20320" dir="1800000" algn="tl" rotWithShape="0">
                    <a:srgbClr val="000000">
                      <a:alpha val="40000"/>
                    </a:srgbClr>
                  </a:outerShdw>
                </a:effectLst>
                <a:latin typeface="Comic Sans MS" pitchFamily="66" charset="0"/>
              </a:rPr>
              <a:t>Молоко различных животных</a:t>
            </a:r>
          </a:p>
        </p:txBody>
      </p:sp>
      <p:sp>
        <p:nvSpPr>
          <p:cNvPr id="7" name="Прямоугольник 6"/>
          <p:cNvSpPr/>
          <p:nvPr/>
        </p:nvSpPr>
        <p:spPr>
          <a:xfrm>
            <a:off x="428596" y="1357298"/>
            <a:ext cx="8286808" cy="1384995"/>
          </a:xfrm>
          <a:prstGeom prst="rect">
            <a:avLst/>
          </a:prstGeom>
        </p:spPr>
        <p:txBody>
          <a:bodyPr wrap="square">
            <a:spAutoFit/>
          </a:bodyPr>
          <a:lstStyle/>
          <a:p>
            <a:r>
              <a:rPr lang="ru-RU" sz="2800" b="1" dirty="0" smtClean="0">
                <a:ln w="12700">
                  <a:solidFill>
                    <a:schemeClr val="tx2">
                      <a:satMod val="155000"/>
                    </a:schemeClr>
                  </a:solidFill>
                  <a:prstDash val="solid"/>
                </a:ln>
                <a:solidFill>
                  <a:srgbClr val="65A3FF"/>
                </a:solidFill>
                <a:effectLst>
                  <a:glow rad="63500">
                    <a:schemeClr val="accent6">
                      <a:satMod val="175000"/>
                      <a:alpha val="40000"/>
                    </a:schemeClr>
                  </a:glow>
                  <a:outerShdw blurRad="41275" dist="20320" dir="1800000" algn="tl" rotWithShape="0">
                    <a:srgbClr val="000000">
                      <a:alpha val="40000"/>
                    </a:srgbClr>
                  </a:outerShdw>
                </a:effectLst>
                <a:latin typeface="Comic Sans MS" pitchFamily="66" charset="0"/>
              </a:rPr>
              <a:t>Молоко способны выделять самки всех видов животных класса млекопитающих. </a:t>
            </a:r>
          </a:p>
          <a:p>
            <a:r>
              <a:rPr lang="ru-RU" sz="2800" b="1" dirty="0" smtClean="0">
                <a:ln w="12700">
                  <a:solidFill>
                    <a:schemeClr val="tx2">
                      <a:satMod val="155000"/>
                    </a:schemeClr>
                  </a:solidFill>
                  <a:prstDash val="solid"/>
                </a:ln>
                <a:solidFill>
                  <a:srgbClr val="65A3FF"/>
                </a:solidFill>
                <a:effectLst>
                  <a:glow rad="63500">
                    <a:schemeClr val="accent6">
                      <a:satMod val="175000"/>
                      <a:alpha val="40000"/>
                    </a:schemeClr>
                  </a:glow>
                  <a:outerShdw blurRad="41275" dist="20320" dir="1800000" algn="tl" rotWithShape="0">
                    <a:srgbClr val="000000">
                      <a:alpha val="40000"/>
                    </a:srgbClr>
                  </a:outerShdw>
                </a:effectLst>
                <a:latin typeface="Comic Sans MS" pitchFamily="66" charset="0"/>
              </a:rPr>
              <a:t>На земле их насчитывается около 6000.</a:t>
            </a:r>
            <a:endParaRPr lang="ru-RU" sz="2800" b="1" dirty="0">
              <a:ln w="12700">
                <a:solidFill>
                  <a:schemeClr val="tx2">
                    <a:satMod val="155000"/>
                  </a:schemeClr>
                </a:solidFill>
                <a:prstDash val="solid"/>
              </a:ln>
              <a:solidFill>
                <a:srgbClr val="65A3FF"/>
              </a:solidFill>
              <a:effectLst>
                <a:glow rad="63500">
                  <a:schemeClr val="accent6">
                    <a:satMod val="175000"/>
                    <a:alpha val="40000"/>
                  </a:schemeClr>
                </a:glow>
                <a:outerShdw blurRad="41275" dist="20320" dir="1800000" algn="tl" rotWithShape="0">
                  <a:srgbClr val="000000">
                    <a:alpha val="40000"/>
                  </a:srgbClr>
                </a:outerShdw>
              </a:effectLst>
              <a:latin typeface="Comic Sans MS" pitchFamily="66" charset="0"/>
            </a:endParaRPr>
          </a:p>
        </p:txBody>
      </p:sp>
      <p:pic>
        <p:nvPicPr>
          <p:cNvPr id="5" name="Рисунок 4" descr="dzhv-007.jpg"/>
          <p:cNvPicPr>
            <a:picLocks noChangeAspect="1"/>
          </p:cNvPicPr>
          <p:nvPr/>
        </p:nvPicPr>
        <p:blipFill>
          <a:blip r:embed="rId3" cstate="print"/>
          <a:stretch>
            <a:fillRect/>
          </a:stretch>
        </p:blipFill>
        <p:spPr>
          <a:xfrm rot="20876006">
            <a:off x="714348" y="3429000"/>
            <a:ext cx="3286148" cy="2201247"/>
          </a:xfrm>
          <a:prstGeom prst="rect">
            <a:avLst/>
          </a:prstGeom>
          <a:ln w="190500" cap="sq">
            <a:solidFill>
              <a:srgbClr val="00B0F0"/>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Рисунок 5" descr="i.jpeg2.jpeg"/>
          <p:cNvPicPr>
            <a:picLocks noChangeAspect="1"/>
          </p:cNvPicPr>
          <p:nvPr/>
        </p:nvPicPr>
        <p:blipFill>
          <a:blip r:embed="rId4"/>
          <a:stretch>
            <a:fillRect/>
          </a:stretch>
        </p:blipFill>
        <p:spPr>
          <a:xfrm rot="770850">
            <a:off x="5565026" y="3867831"/>
            <a:ext cx="2908696" cy="2191218"/>
          </a:xfrm>
          <a:prstGeom prst="rect">
            <a:avLst/>
          </a:prstGeom>
          <a:ln w="190500" cap="sq">
            <a:solidFill>
              <a:srgbClr val="00B0F0"/>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spd="med">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effectLst/>
      </p:bgPr>
    </p:bg>
    <p:spTree>
      <p:nvGrpSpPr>
        <p:cNvPr id="1" name=""/>
        <p:cNvGrpSpPr/>
        <p:nvPr/>
      </p:nvGrpSpPr>
      <p:grpSpPr>
        <a:xfrm>
          <a:off x="0" y="0"/>
          <a:ext cx="0" cy="0"/>
          <a:chOff x="0" y="0"/>
          <a:chExt cx="0" cy="0"/>
        </a:xfrm>
      </p:grpSpPr>
      <p:sp>
        <p:nvSpPr>
          <p:cNvPr id="4" name="Rectangle 1"/>
          <p:cNvSpPr>
            <a:spLocks noChangeArrowheads="1"/>
          </p:cNvSpPr>
          <p:nvPr/>
        </p:nvSpPr>
        <p:spPr bwMode="auto">
          <a:xfrm>
            <a:off x="357158" y="214290"/>
            <a:ext cx="8286808"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mic Sans MS" pitchFamily="66" charset="0"/>
                <a:ea typeface="Calibri" pitchFamily="34" charset="0"/>
                <a:cs typeface="Times New Roman" pitchFamily="18" charset="0"/>
              </a:rPr>
              <a:t>Химический состав молока самок</a:t>
            </a:r>
            <a:br>
              <a:rPr kumimoji="0" lang="ru-RU" sz="2800" b="1"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mic Sans MS" pitchFamily="66" charset="0"/>
                <a:ea typeface="Calibri" pitchFamily="34" charset="0"/>
                <a:cs typeface="Times New Roman" pitchFamily="18" charset="0"/>
              </a:rPr>
            </a:br>
            <a:r>
              <a:rPr kumimoji="0" lang="ru-RU" sz="2800" b="1" u="none" strike="noStrike" normalizeH="0" baseline="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omic Sans MS" pitchFamily="66" charset="0"/>
                <a:ea typeface="Calibri" pitchFamily="34" charset="0"/>
                <a:cs typeface="Times New Roman" pitchFamily="18" charset="0"/>
              </a:rPr>
              <a:t>разных видов млекопитающих</a:t>
            </a:r>
          </a:p>
        </p:txBody>
      </p:sp>
      <p:graphicFrame>
        <p:nvGraphicFramePr>
          <p:cNvPr id="5" name="Таблица 4"/>
          <p:cNvGraphicFramePr>
            <a:graphicFrameLocks noGrp="1"/>
          </p:cNvGraphicFramePr>
          <p:nvPr/>
        </p:nvGraphicFramePr>
        <p:xfrm>
          <a:off x="285722" y="1357294"/>
          <a:ext cx="8358245" cy="5214968"/>
        </p:xfrm>
        <a:graphic>
          <a:graphicData uri="http://schemas.openxmlformats.org/drawingml/2006/table">
            <a:tbl>
              <a:tblPr/>
              <a:tblGrid>
                <a:gridCol w="1671649"/>
                <a:gridCol w="1671649"/>
                <a:gridCol w="1671649"/>
                <a:gridCol w="1671649"/>
                <a:gridCol w="1671649"/>
              </a:tblGrid>
              <a:tr h="323891">
                <a:tc>
                  <a:txBody>
                    <a:bodyPr/>
                    <a:lstStyle/>
                    <a:p>
                      <a:pPr algn="ctr">
                        <a:lnSpc>
                          <a:spcPct val="115000"/>
                        </a:lnSpc>
                        <a:spcAft>
                          <a:spcPts val="0"/>
                        </a:spcAft>
                      </a:pPr>
                      <a:r>
                        <a:rPr lang="ru-RU" sz="900" b="1" dirty="0">
                          <a:solidFill>
                            <a:srgbClr val="FFFFCC"/>
                          </a:solidFill>
                          <a:latin typeface="Comic Sans MS" pitchFamily="66" charset="0"/>
                          <a:ea typeface="Times New Roman"/>
                          <a:cs typeface="Times New Roman"/>
                        </a:rPr>
                        <a:t>Вид животного</a:t>
                      </a:r>
                      <a:endParaRPr lang="ru-RU" sz="1100" b="1" dirty="0">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0000FF"/>
                    </a:solidFill>
                  </a:tcPr>
                </a:tc>
                <a:tc>
                  <a:txBody>
                    <a:bodyPr/>
                    <a:lstStyle/>
                    <a:p>
                      <a:pPr algn="ctr">
                        <a:lnSpc>
                          <a:spcPct val="115000"/>
                        </a:lnSpc>
                        <a:spcAft>
                          <a:spcPts val="0"/>
                        </a:spcAft>
                      </a:pPr>
                      <a:r>
                        <a:rPr lang="ru-RU" sz="900" b="1">
                          <a:solidFill>
                            <a:srgbClr val="FFFFCC"/>
                          </a:solidFill>
                          <a:latin typeface="Comic Sans MS" pitchFamily="66" charset="0"/>
                          <a:ea typeface="Times New Roman"/>
                          <a:cs typeface="Times New Roman"/>
                        </a:rPr>
                        <a:t>Вода</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0000FF"/>
                    </a:solidFill>
                  </a:tcPr>
                </a:tc>
                <a:tc>
                  <a:txBody>
                    <a:bodyPr/>
                    <a:lstStyle/>
                    <a:p>
                      <a:pPr algn="ctr">
                        <a:lnSpc>
                          <a:spcPct val="115000"/>
                        </a:lnSpc>
                        <a:spcAft>
                          <a:spcPts val="0"/>
                        </a:spcAft>
                      </a:pPr>
                      <a:r>
                        <a:rPr lang="ru-RU" sz="900" b="1" dirty="0">
                          <a:solidFill>
                            <a:srgbClr val="FFFFCC"/>
                          </a:solidFill>
                          <a:latin typeface="Comic Sans MS" pitchFamily="66" charset="0"/>
                          <a:ea typeface="Times New Roman"/>
                          <a:cs typeface="Times New Roman"/>
                        </a:rPr>
                        <a:t>Белки</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0000FF"/>
                    </a:solidFill>
                  </a:tcPr>
                </a:tc>
                <a:tc>
                  <a:txBody>
                    <a:bodyPr/>
                    <a:lstStyle/>
                    <a:p>
                      <a:pPr algn="ctr">
                        <a:lnSpc>
                          <a:spcPct val="115000"/>
                        </a:lnSpc>
                        <a:spcAft>
                          <a:spcPts val="0"/>
                        </a:spcAft>
                      </a:pPr>
                      <a:r>
                        <a:rPr lang="ru-RU" sz="900" b="1">
                          <a:solidFill>
                            <a:srgbClr val="FFFFCC"/>
                          </a:solidFill>
                          <a:latin typeface="Comic Sans MS" pitchFamily="66" charset="0"/>
                          <a:ea typeface="Times New Roman"/>
                          <a:cs typeface="Times New Roman"/>
                        </a:rPr>
                        <a:t>Жиры</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0000FF"/>
                    </a:solidFill>
                  </a:tcPr>
                </a:tc>
                <a:tc>
                  <a:txBody>
                    <a:bodyPr/>
                    <a:lstStyle/>
                    <a:p>
                      <a:pPr algn="ctr">
                        <a:lnSpc>
                          <a:spcPct val="115000"/>
                        </a:lnSpc>
                        <a:spcAft>
                          <a:spcPts val="0"/>
                        </a:spcAft>
                      </a:pPr>
                      <a:r>
                        <a:rPr lang="ru-RU" sz="900" b="1">
                          <a:solidFill>
                            <a:srgbClr val="FFFFCC"/>
                          </a:solidFill>
                          <a:latin typeface="Comic Sans MS" pitchFamily="66" charset="0"/>
                          <a:ea typeface="Times New Roman"/>
                          <a:cs typeface="Times New Roman"/>
                        </a:rPr>
                        <a:t>Лактоза</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0000FF"/>
                    </a:solidFill>
                  </a:tcPr>
                </a:tc>
              </a:tr>
              <a:tr h="350307">
                <a:tc>
                  <a:txBody>
                    <a:bodyPr/>
                    <a:lstStyle/>
                    <a:p>
                      <a:pPr algn="ctr">
                        <a:lnSpc>
                          <a:spcPct val="115000"/>
                        </a:lnSpc>
                        <a:spcAft>
                          <a:spcPts val="0"/>
                        </a:spcAft>
                      </a:pPr>
                      <a:r>
                        <a:rPr lang="ru-RU" sz="1000" b="1" dirty="0">
                          <a:latin typeface="Comic Sans MS" pitchFamily="66" charset="0"/>
                          <a:ea typeface="Times New Roman"/>
                          <a:cs typeface="Times New Roman"/>
                        </a:rPr>
                        <a:t>Корова</a:t>
                      </a:r>
                      <a:endParaRPr lang="ru-RU" sz="1100" b="1" dirty="0">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88,0</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3,2</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3,5</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4,9</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a:latin typeface="Comic Sans MS" pitchFamily="66" charset="0"/>
                          <a:ea typeface="Times New Roman"/>
                          <a:cs typeface="Times New Roman"/>
                        </a:rPr>
                        <a:t>Коза</a:t>
                      </a:r>
                      <a:endParaRPr lang="ru-RU" sz="1100" b="1">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86,9</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3,8</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4,1</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4,4</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a:latin typeface="Comic Sans MS" pitchFamily="66" charset="0"/>
                          <a:ea typeface="Times New Roman"/>
                          <a:cs typeface="Times New Roman"/>
                        </a:rPr>
                        <a:t>Овца</a:t>
                      </a:r>
                      <a:endParaRPr lang="ru-RU" sz="1100" b="1">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83,6</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5,1</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6,2</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4,2</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a:latin typeface="Comic Sans MS" pitchFamily="66" charset="0"/>
                          <a:ea typeface="Times New Roman"/>
                          <a:cs typeface="Times New Roman"/>
                        </a:rPr>
                        <a:t>Буйволица</a:t>
                      </a:r>
                      <a:endParaRPr lang="ru-RU" sz="1100" b="1">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82,9</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4,6</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7,5</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4,2</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a:latin typeface="Comic Sans MS" pitchFamily="66" charset="0"/>
                          <a:ea typeface="Times New Roman"/>
                          <a:cs typeface="Times New Roman"/>
                        </a:rPr>
                        <a:t>Самка яка</a:t>
                      </a:r>
                      <a:endParaRPr lang="ru-RU" sz="1100" b="1">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84,0</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5,0</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6,5</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5,6</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a:latin typeface="Comic Sans MS" pitchFamily="66" charset="0"/>
                          <a:ea typeface="Times New Roman"/>
                          <a:cs typeface="Times New Roman"/>
                        </a:rPr>
                        <a:t>Кобылица</a:t>
                      </a:r>
                      <a:endParaRPr lang="ru-RU" sz="1100" b="1">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89,7</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2,2</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1,9</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5,8</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a:latin typeface="Comic Sans MS" pitchFamily="66" charset="0"/>
                          <a:ea typeface="Times New Roman"/>
                          <a:cs typeface="Times New Roman"/>
                        </a:rPr>
                        <a:t>Верблюдица</a:t>
                      </a:r>
                      <a:endParaRPr lang="ru-RU" sz="1100" b="1">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86,5</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4,0</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3,0</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5,7</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dirty="0">
                          <a:solidFill>
                            <a:srgbClr val="FF0000"/>
                          </a:solidFill>
                          <a:latin typeface="Comic Sans MS" pitchFamily="66" charset="0"/>
                          <a:ea typeface="Times New Roman"/>
                          <a:cs typeface="Times New Roman"/>
                        </a:rPr>
                        <a:t>Ослица</a:t>
                      </a:r>
                      <a:endParaRPr lang="ru-RU" sz="1100" b="1" dirty="0">
                        <a:solidFill>
                          <a:srgbClr val="FF0000"/>
                        </a:solidFill>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solidFill>
                            <a:srgbClr val="FF0000"/>
                          </a:solidFill>
                          <a:latin typeface="Comic Sans MS" pitchFamily="66" charset="0"/>
                          <a:ea typeface="Times New Roman"/>
                          <a:cs typeface="Times New Roman"/>
                        </a:rPr>
                        <a:t>90,0</a:t>
                      </a:r>
                      <a:endParaRPr lang="ru-RU" sz="1100" b="1" dirty="0">
                        <a:solidFill>
                          <a:srgbClr val="FF0000"/>
                        </a:solidFill>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1,9</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1,4</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6,2</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a:latin typeface="Comic Sans MS" pitchFamily="66" charset="0"/>
                          <a:ea typeface="Times New Roman"/>
                          <a:cs typeface="Times New Roman"/>
                        </a:rPr>
                        <a:t>Самка зебу</a:t>
                      </a:r>
                      <a:endParaRPr lang="ru-RU" sz="1100" b="1">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86,2</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3,0</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4,8</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5,3</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dirty="0" err="1">
                          <a:latin typeface="Comic Sans MS" pitchFamily="66" charset="0"/>
                          <a:ea typeface="Times New Roman"/>
                          <a:cs typeface="Times New Roman"/>
                        </a:rPr>
                        <a:t>Оленуха</a:t>
                      </a:r>
                      <a:endParaRPr lang="ru-RU" sz="1100" b="1" dirty="0">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67,7</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10,9</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17,1</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2,8</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a:latin typeface="Comic Sans MS" pitchFamily="66" charset="0"/>
                          <a:ea typeface="Times New Roman"/>
                          <a:cs typeface="Times New Roman"/>
                        </a:rPr>
                        <a:t>Свинья</a:t>
                      </a:r>
                      <a:endParaRPr lang="ru-RU" sz="1100" b="1">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86,0</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7,2</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4,6</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3,1</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dirty="0">
                          <a:solidFill>
                            <a:srgbClr val="FF0000"/>
                          </a:solidFill>
                          <a:latin typeface="Comic Sans MS" pitchFamily="66" charset="0"/>
                          <a:ea typeface="Times New Roman"/>
                          <a:cs typeface="Times New Roman"/>
                        </a:rPr>
                        <a:t>Слониха</a:t>
                      </a:r>
                      <a:endParaRPr lang="ru-RU" sz="1100" b="1" dirty="0">
                        <a:solidFill>
                          <a:srgbClr val="FF0000"/>
                        </a:solidFill>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67,8</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3,1</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19,6</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solidFill>
                            <a:srgbClr val="FF0000"/>
                          </a:solidFill>
                          <a:latin typeface="Comic Sans MS" pitchFamily="66" charset="0"/>
                          <a:ea typeface="Times New Roman"/>
                          <a:cs typeface="Times New Roman"/>
                        </a:rPr>
                        <a:t>8,8</a:t>
                      </a:r>
                      <a:endParaRPr lang="ru-RU" sz="1100" b="1" dirty="0">
                        <a:solidFill>
                          <a:srgbClr val="FF0000"/>
                        </a:solidFill>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37086">
                <a:tc>
                  <a:txBody>
                    <a:bodyPr/>
                    <a:lstStyle/>
                    <a:p>
                      <a:pPr algn="ctr">
                        <a:lnSpc>
                          <a:spcPct val="115000"/>
                        </a:lnSpc>
                        <a:spcAft>
                          <a:spcPts val="0"/>
                        </a:spcAft>
                      </a:pPr>
                      <a:r>
                        <a:rPr lang="ru-RU" sz="1000" b="1" dirty="0">
                          <a:solidFill>
                            <a:srgbClr val="FF0000"/>
                          </a:solidFill>
                          <a:latin typeface="Comic Sans MS" pitchFamily="66" charset="0"/>
                          <a:ea typeface="Times New Roman"/>
                          <a:cs typeface="Times New Roman"/>
                        </a:rPr>
                        <a:t>Самка дельфина</a:t>
                      </a:r>
                      <a:endParaRPr lang="ru-RU" sz="1100" b="1" dirty="0">
                        <a:solidFill>
                          <a:srgbClr val="FF0000"/>
                        </a:solidFill>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48,8</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5,6</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solidFill>
                            <a:srgbClr val="FF0000"/>
                          </a:solidFill>
                          <a:latin typeface="Comic Sans MS" pitchFamily="66" charset="0"/>
                          <a:ea typeface="Times New Roman"/>
                          <a:cs typeface="Times New Roman"/>
                        </a:rPr>
                        <a:t>45,0</a:t>
                      </a:r>
                      <a:endParaRPr lang="ru-RU" sz="1100" b="1" dirty="0">
                        <a:solidFill>
                          <a:srgbClr val="FF0000"/>
                        </a:solidFill>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1,4</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rgbClr val="660099"/>
                      </a:solidFill>
                      <a:prstDash val="solid"/>
                      <a:round/>
                      <a:headEnd type="none" w="med" len="med"/>
                      <a:tailEnd type="none" w="med" len="med"/>
                    </a:lnB>
                    <a:solidFill>
                      <a:srgbClr val="FFFFFF"/>
                    </a:solidFill>
                  </a:tcPr>
                </a:tc>
              </a:tr>
              <a:tr h="350307">
                <a:tc>
                  <a:txBody>
                    <a:bodyPr/>
                    <a:lstStyle/>
                    <a:p>
                      <a:pPr algn="ctr">
                        <a:lnSpc>
                          <a:spcPct val="115000"/>
                        </a:lnSpc>
                        <a:spcAft>
                          <a:spcPts val="0"/>
                        </a:spcAft>
                      </a:pPr>
                      <a:r>
                        <a:rPr lang="ru-RU" sz="1000" b="1" dirty="0">
                          <a:solidFill>
                            <a:srgbClr val="FF0000"/>
                          </a:solidFill>
                          <a:latin typeface="Comic Sans MS" pitchFamily="66" charset="0"/>
                          <a:ea typeface="Times New Roman"/>
                          <a:cs typeface="Times New Roman"/>
                        </a:rPr>
                        <a:t>Самка кита</a:t>
                      </a:r>
                      <a:endParaRPr lang="ru-RU" sz="1100" b="1" dirty="0">
                        <a:solidFill>
                          <a:srgbClr val="FF0000"/>
                        </a:solidFill>
                        <a:latin typeface="Comic Sans MS" pitchFamily="66" charset="0"/>
                        <a:ea typeface="Calibri"/>
                        <a:cs typeface="Times New Roman"/>
                      </a:endParaRPr>
                    </a:p>
                  </a:txBody>
                  <a:tcPr marL="28575" marR="28575" marT="28575" marB="28575" anchor="ctr">
                    <a:lnL w="12700" cap="flat" cmpd="sng" algn="ctr">
                      <a:solidFill>
                        <a:schemeClr val="tx1"/>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45,7</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solidFill>
                            <a:srgbClr val="FF0000"/>
                          </a:solidFill>
                          <a:latin typeface="Comic Sans MS" pitchFamily="66" charset="0"/>
                          <a:ea typeface="Times New Roman"/>
                          <a:cs typeface="Times New Roman"/>
                        </a:rPr>
                        <a:t>12,0</a:t>
                      </a:r>
                      <a:endParaRPr lang="ru-RU" sz="1100" b="1" dirty="0">
                        <a:solidFill>
                          <a:srgbClr val="FF0000"/>
                        </a:solidFill>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a:latin typeface="Comic Sans MS" pitchFamily="66" charset="0"/>
                          <a:ea typeface="Times New Roman"/>
                          <a:cs typeface="Times New Roman"/>
                        </a:rPr>
                        <a:t>42,0</a:t>
                      </a:r>
                      <a:endParaRPr lang="ru-RU" sz="1100" b="1">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u-RU" sz="1000" b="1" dirty="0">
                          <a:latin typeface="Comic Sans MS" pitchFamily="66" charset="0"/>
                          <a:ea typeface="Times New Roman"/>
                          <a:cs typeface="Times New Roman"/>
                        </a:rPr>
                        <a:t>1,5</a:t>
                      </a:r>
                      <a:endParaRPr lang="ru-RU" sz="1100" b="1" dirty="0">
                        <a:latin typeface="Comic Sans MS" pitchFamily="66" charset="0"/>
                        <a:ea typeface="Calibri"/>
                        <a:cs typeface="Times New Roman"/>
                      </a:endParaRPr>
                    </a:p>
                  </a:txBody>
                  <a:tcPr marL="28575" marR="28575" marT="28575" marB="28575" anchor="ctr">
                    <a:lnL w="12700" cap="flat" cmpd="sng" algn="ctr">
                      <a:solidFill>
                        <a:srgbClr val="660099"/>
                      </a:solidFill>
                      <a:prstDash val="solid"/>
                      <a:round/>
                      <a:headEnd type="none" w="med" len="med"/>
                      <a:tailEnd type="none" w="med" len="med"/>
                    </a:lnL>
                    <a:lnR w="12700" cap="flat" cmpd="sng" algn="ctr">
                      <a:solidFill>
                        <a:srgbClr val="660099"/>
                      </a:solidFill>
                      <a:prstDash val="solid"/>
                      <a:round/>
                      <a:headEnd type="none" w="med" len="med"/>
                      <a:tailEnd type="none" w="med" len="med"/>
                    </a:lnR>
                    <a:lnT w="12700" cap="flat" cmpd="sng" algn="ctr">
                      <a:solidFill>
                        <a:srgbClr val="660099"/>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r>
            </a:tbl>
          </a:graphicData>
        </a:graphic>
      </p:graphicFrame>
    </p:spTree>
  </p:cSld>
  <p:clrMapOvr>
    <a:masterClrMapping/>
  </p:clrMapOvr>
  <p:transition spd="med">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Серая">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1032</TotalTime>
  <Words>767</Words>
  <Application>Microsoft Office PowerPoint</Application>
  <PresentationFormat>Экран (4:3)</PresentationFormat>
  <Paragraphs>212</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Эркер</vt:lpstr>
      <vt:lpstr>Молочная река</vt:lpstr>
      <vt:lpstr>Слайд 2</vt:lpstr>
      <vt:lpstr>Слайд 3</vt:lpstr>
      <vt:lpstr>Цель: Провести качественный анализ молока</vt:lpstr>
      <vt:lpstr>Слайд 5</vt:lpstr>
      <vt:lpstr>Слайд 6</vt:lpstr>
      <vt:lpstr>Слайд 7</vt:lpstr>
      <vt:lpstr>Слайд 8</vt:lpstr>
      <vt:lpstr>Слайд 9</vt:lpstr>
      <vt:lpstr>Слайд 10</vt:lpstr>
      <vt:lpstr>  Виды молочных продуктов</vt:lpstr>
      <vt:lpstr>Слайд 12</vt:lpstr>
      <vt:lpstr>Слайд 13</vt:lpstr>
      <vt:lpstr>Слайд 14</vt:lpstr>
      <vt:lpstr>Слайд 15</vt:lpstr>
      <vt:lpstr>Исследовательская работа </vt:lpstr>
      <vt:lpstr>Слайд 17</vt:lpstr>
      <vt:lpstr>Слайд 18</vt:lpstr>
      <vt:lpstr>Слайд 19</vt:lpstr>
      <vt:lpstr>Слайд 20</vt:lpstr>
      <vt:lpstr>Слайд 21</vt:lpstr>
      <vt:lpstr>Слайд 22</vt:lpstr>
      <vt:lpstr>Слайд 23</vt:lpstr>
      <vt:lpstr>Слайд 24</vt:lpstr>
      <vt:lpstr>        Производители молока в наших магазинах </vt:lpstr>
      <vt:lpstr>Слайд 26</vt:lpstr>
      <vt:lpstr>Слайд 27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Молочная река</dc:title>
  <dc:creator>Воробьева</dc:creator>
  <cp:lastModifiedBy>Воробьева</cp:lastModifiedBy>
  <cp:revision>117</cp:revision>
  <dcterms:created xsi:type="dcterms:W3CDTF">2011-03-16T18:24:47Z</dcterms:created>
  <dcterms:modified xsi:type="dcterms:W3CDTF">2012-10-10T10:13:03Z</dcterms:modified>
</cp:coreProperties>
</file>